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5" r:id="rId2"/>
  </p:sldMasterIdLst>
  <p:notesMasterIdLst>
    <p:notesMasterId r:id="rId17"/>
  </p:notesMasterIdLst>
  <p:handoutMasterIdLst>
    <p:handoutMasterId r:id="rId18"/>
  </p:handoutMasterIdLst>
  <p:sldIdLst>
    <p:sldId id="485" r:id="rId3"/>
    <p:sldId id="497" r:id="rId4"/>
    <p:sldId id="260" r:id="rId5"/>
    <p:sldId id="502" r:id="rId6"/>
    <p:sldId id="503" r:id="rId7"/>
    <p:sldId id="504" r:id="rId8"/>
    <p:sldId id="505" r:id="rId9"/>
    <p:sldId id="570" r:id="rId10"/>
    <p:sldId id="571" r:id="rId11"/>
    <p:sldId id="564" r:id="rId12"/>
    <p:sldId id="565" r:id="rId13"/>
    <p:sldId id="566" r:id="rId14"/>
    <p:sldId id="567" r:id="rId15"/>
    <p:sldId id="569"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8">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0" autoAdjust="0"/>
    <p:restoredTop sz="65217" autoAdjust="0"/>
  </p:normalViewPr>
  <p:slideViewPr>
    <p:cSldViewPr snapToGrid="0">
      <p:cViewPr varScale="1">
        <p:scale>
          <a:sx n="58" d="100"/>
          <a:sy n="58" d="100"/>
        </p:scale>
        <p:origin x="1358" y="53"/>
      </p:cViewPr>
      <p:guideLst>
        <p:guide orient="horz" pos="2160"/>
        <p:guide orient="horz" pos="3744"/>
        <p:guide orient="horz" pos="968"/>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624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7/29/2015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what</a:t>
            </a:r>
            <a:r>
              <a:rPr lang="en-US" baseline="0" dirty="0" smtClean="0"/>
              <a:t> is the answer to solving these problems – Mobile Cloud </a:t>
            </a:r>
            <a:r>
              <a:rPr lang="en-US" baseline="0" dirty="0" smtClean="0"/>
              <a:t>Service or Multi-Channel Cloud Service will become your API Hub on the Cloud </a:t>
            </a:r>
            <a:endParaRPr lang="en-US" baseline="0" dirty="0" smtClean="0"/>
          </a:p>
          <a:p>
            <a:endParaRPr lang="en-US" baseline="0" dirty="0" smtClean="0"/>
          </a:p>
          <a:p>
            <a:r>
              <a:rPr lang="en-US" baseline="0" dirty="0" smtClean="0"/>
              <a:t>Whether it is consumers or employees, they expect superior front end experience, tying to a secure enterprise grade backend service that connects and integrates to multiple systems of record and services.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69148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381000"/>
            <a:ext cx="4573588" cy="2573338"/>
          </a:xfrm>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solidFill>
                  <a:schemeClr val="accent1"/>
                </a:solidFill>
              </a:rPr>
              <a:t>MC benefits:</a:t>
            </a:r>
          </a:p>
          <a:p>
            <a:r>
              <a:rPr lang="en-US" dirty="0" smtClean="0">
                <a:solidFill>
                  <a:schemeClr val="accent1"/>
                </a:solidFill>
              </a:rPr>
              <a:t>Speed innovation and agility </a:t>
            </a:r>
            <a:r>
              <a:rPr lang="en-US" dirty="0" smtClean="0"/>
              <a:t>– </a:t>
            </a:r>
          </a:p>
          <a:p>
            <a:pPr lvl="1"/>
            <a:r>
              <a:rPr lang="en-US" dirty="0" smtClean="0"/>
              <a:t>keep pace with business needs and mobile app client development, </a:t>
            </a:r>
          </a:p>
          <a:p>
            <a:pPr lvl="1"/>
            <a:r>
              <a:rPr lang="en-US" dirty="0" smtClean="0"/>
              <a:t>Add mobile centric features – push, sync, storage, diagnostics, analytics,</a:t>
            </a:r>
          </a:p>
          <a:p>
            <a:pPr marL="224851" lvl="1" indent="-112425" defTabSz="899404">
              <a:spcBef>
                <a:spcPts val="590"/>
              </a:spcBef>
            </a:pPr>
            <a:r>
              <a:rPr lang="en-US" dirty="0" smtClean="0"/>
              <a:t>Get insights into Mobile Portfolio ROI</a:t>
            </a:r>
          </a:p>
          <a:p>
            <a:pPr lvl="1"/>
            <a:endParaRPr lang="en-US" dirty="0" smtClean="0"/>
          </a:p>
          <a:p>
            <a:r>
              <a:rPr lang="en-US" dirty="0" smtClean="0"/>
              <a:t>Reduce cost – </a:t>
            </a:r>
          </a:p>
          <a:p>
            <a:pPr lvl="1"/>
            <a:r>
              <a:rPr lang="en-US" dirty="0" smtClean="0"/>
              <a:t>Reduce risk of mobile connectivity into enterprise data centers</a:t>
            </a:r>
          </a:p>
          <a:p>
            <a:pPr lvl="1"/>
            <a:r>
              <a:rPr lang="en-US" dirty="0" smtClean="0"/>
              <a:t>Get insights into Mobile Portfolio ROI</a:t>
            </a:r>
          </a:p>
          <a:p>
            <a:pPr>
              <a:buNone/>
            </a:pPr>
            <a:endParaRPr lang="en-US" dirty="0" smtClean="0"/>
          </a:p>
          <a:p>
            <a:r>
              <a:rPr lang="en-US" dirty="0" smtClean="0"/>
              <a:t>Simplify Enterprise Mobility:</a:t>
            </a:r>
          </a:p>
          <a:p>
            <a:pPr lvl="1"/>
            <a:r>
              <a:rPr lang="en-US" dirty="0" smtClean="0"/>
              <a:t> easily connect mobile app to enterprise backend services &amp; security</a:t>
            </a:r>
          </a:p>
          <a:p>
            <a:pPr lvl="1"/>
            <a:r>
              <a:rPr lang="en-US" dirty="0" smtClean="0"/>
              <a:t>Hire less experienced mobile developers and enable them with enterprise grade services</a:t>
            </a:r>
          </a:p>
          <a:p>
            <a:pPr lvl="1"/>
            <a:r>
              <a:rPr lang="en-US" dirty="0" smtClean="0"/>
              <a:t>Increase mobile adoption and personalize engagement</a:t>
            </a:r>
          </a:p>
          <a:p>
            <a:pPr lvl="1"/>
            <a:endParaRPr lang="en-US" dirty="0" smtClean="0"/>
          </a:p>
          <a:p>
            <a:pPr eaLnBrk="1" hangingPunct="1"/>
            <a:endParaRPr lang="en-US" dirty="0" smtClean="0"/>
          </a:p>
        </p:txBody>
      </p:sp>
      <p:sp>
        <p:nvSpPr>
          <p:cNvPr id="83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2F8B08-72A2-4DDE-BA9C-00DF4AA8C9AB}" type="slidenum">
              <a:rPr lang="en-US" smtClean="0"/>
              <a:pPr fontAlgn="base">
                <a:spcBef>
                  <a:spcPct val="0"/>
                </a:spcBef>
                <a:spcAft>
                  <a:spcPct val="0"/>
                </a:spcAft>
                <a:defRPr/>
              </a:pPr>
              <a:t>11</a:t>
            </a:fld>
            <a:endParaRPr lang="en-US" smtClean="0"/>
          </a:p>
        </p:txBody>
      </p:sp>
    </p:spTree>
    <p:extLst>
      <p:ext uri="{BB962C8B-B14F-4D97-AF65-F5344CB8AC3E}">
        <p14:creationId xmlns:p14="http://schemas.microsoft.com/office/powerpoint/2010/main" val="217840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ladsholder til diasbillede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9459" name="Pladsholder til noter 2"/>
          <p:cNvSpPr>
            <a:spLocks noGrp="1"/>
          </p:cNvSpPr>
          <p:nvPr>
            <p:ph type="body" idx="1"/>
          </p:nvPr>
        </p:nvSpPr>
        <p:spPr bwMode="auto">
          <a:noFill/>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ny successful mobile application is a collaboration among multiple groups within the enterprise. Gartner recommends </a:t>
            </a:r>
            <a:r>
              <a:rPr lang="en-US" dirty="0" smtClean="0"/>
              <a:t>a </a:t>
            </a:r>
            <a:r>
              <a:rPr lang="en-US" u="sng" dirty="0" smtClean="0"/>
              <a:t>bimodal approach </a:t>
            </a:r>
            <a:r>
              <a:rPr lang="en-US" dirty="0" smtClean="0"/>
              <a:t>to unite IT teams and combine agility with stability to address digital opportunities. MCS was designed with a</a:t>
            </a:r>
            <a:r>
              <a:rPr lang="en-US" baseline="0" dirty="0" smtClean="0"/>
              <a:t> persona based approach with a deep understanding on the roles and needs of these personas and the tools required to make it easy for these personas to deliver on their roles and functions and to collaborate with the other personas. A quick look at the personas, focal with Mobile Cloud Service.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All starts with the LOB Stake holder that has the business requirement – they are responsible for the overall success of the mobile app.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Mobile client developer – responsible for building the client side engaging experiences and consuming services provided from the mobile backend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Service developers – developing or shaping services for mobile client developers to consume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IT Architect – ensuring IT security and architecture </a:t>
            </a:r>
            <a:r>
              <a:rPr lang="en-US" sz="1200" kern="1200" baseline="0" dirty="0" smtClean="0">
                <a:solidFill>
                  <a:schemeClr val="tx1"/>
                </a:solidFill>
                <a:latin typeface="+mn-lt"/>
                <a:ea typeface="+mn-ea"/>
                <a:cs typeface="+mn-cs"/>
              </a:rPr>
              <a:t>compliance</a:t>
            </a: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MCS admin – managing the operational maintenance of </a:t>
            </a:r>
            <a:r>
              <a:rPr lang="en-US" sz="1200" kern="1200" baseline="0" dirty="0" smtClean="0">
                <a:solidFill>
                  <a:schemeClr val="tx1"/>
                </a:solidFill>
                <a:latin typeface="+mn-lt"/>
                <a:ea typeface="+mn-ea"/>
                <a:cs typeface="+mn-cs"/>
              </a:rPr>
              <a:t>MCS</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19460" name="Pladsholder til diasnummer 3"/>
          <p:cNvSpPr>
            <a:spLocks noGrp="1"/>
          </p:cNvSpPr>
          <p:nvPr>
            <p:ph type="sldNum" sz="quarter" idx="5"/>
          </p:nvPr>
        </p:nvSpPr>
        <p:spPr bwMode="auto">
          <a:noFill/>
          <a:ln>
            <a:miter lim="800000"/>
            <a:headEnd/>
            <a:tailEnd/>
          </a:ln>
        </p:spPr>
        <p:txBody>
          <a:bodyPr/>
          <a:lstStyle/>
          <a:p>
            <a:fld id="{58653C56-DC0D-1341-A2A3-0723E869C49B}" type="slidenum">
              <a:rPr lang="da-DK"/>
              <a:pPr/>
              <a:t>12</a:t>
            </a:fld>
            <a:endParaRPr lang="da-DK"/>
          </a:p>
        </p:txBody>
      </p:sp>
    </p:spTree>
    <p:extLst>
      <p:ext uri="{BB962C8B-B14F-4D97-AF65-F5344CB8AC3E}">
        <p14:creationId xmlns:p14="http://schemas.microsoft.com/office/powerpoint/2010/main" val="3658481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552091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1" dirty="0" smtClean="0"/>
              <a:t>Title Slide with Picture and</a:t>
            </a:r>
            <a:r>
              <a:rPr lang="en-US" b="1" baseline="0" dirty="0" smtClean="0"/>
              <a:t> Logo</a:t>
            </a:r>
            <a:r>
              <a:rPr lang="en-US" b="1" dirty="0" smtClean="0"/>
              <a:t> </a:t>
            </a:r>
            <a:r>
              <a:rPr lang="en-US" b="0" dirty="0" smtClean="0"/>
              <a:t>slide</a:t>
            </a:r>
            <a:r>
              <a:rPr lang="en-US" b="1" dirty="0" smtClean="0"/>
              <a:t> </a:t>
            </a:r>
            <a:r>
              <a:rPr lang="en-US" baseline="0" dirty="0" smtClean="0"/>
              <a:t>ideal for including a picture and partner or product logo with a brief title, subtitle and presenter information.</a:t>
            </a:r>
          </a:p>
          <a:p>
            <a:endParaRPr lang="en-US" baseline="0" dirty="0" smtClean="0"/>
          </a:p>
          <a:p>
            <a:r>
              <a:rPr lang="en-US" baseline="0" dirty="0" smtClean="0"/>
              <a:t>To customize this slide with your own picture:</a:t>
            </a:r>
          </a:p>
          <a:p>
            <a:endParaRPr lang="en-US" baseline="0" dirty="0" smtClean="0"/>
          </a:p>
          <a:p>
            <a:pPr marL="0" indent="0">
              <a:buNone/>
            </a:pPr>
            <a:r>
              <a:rPr lang="en-US" b="1" baseline="0" dirty="0" smtClean="0"/>
              <a:t>Right-click</a:t>
            </a:r>
            <a:r>
              <a:rPr lang="en-US" baseline="0" dirty="0" smtClean="0"/>
              <a:t> the slide area and choose </a:t>
            </a:r>
            <a:r>
              <a:rPr lang="en-US" b="1" baseline="0" dirty="0" smtClean="0"/>
              <a:t>Format Background </a:t>
            </a:r>
            <a:r>
              <a:rPr lang="en-US" baseline="0" dirty="0" smtClean="0"/>
              <a:t>from the pop-up menu. From the </a:t>
            </a:r>
            <a:r>
              <a:rPr lang="en-US" b="1" baseline="0" dirty="0" smtClean="0"/>
              <a:t>Fill</a:t>
            </a:r>
            <a:r>
              <a:rPr lang="en-US" baseline="0" dirty="0" smtClean="0"/>
              <a:t> menu, click </a:t>
            </a:r>
            <a:r>
              <a:rPr lang="en-US" b="1" baseline="0" dirty="0" smtClean="0"/>
              <a:t>Picture</a:t>
            </a:r>
            <a:r>
              <a:rPr lang="en-US" baseline="0" dirty="0" smtClean="0"/>
              <a:t> </a:t>
            </a:r>
            <a:r>
              <a:rPr lang="en-US" b="1" baseline="0" dirty="0" smtClean="0"/>
              <a:t>and texture fill</a:t>
            </a:r>
            <a:r>
              <a:rPr lang="en-US" baseline="0" dirty="0" smtClean="0"/>
              <a:t>. Under </a:t>
            </a:r>
            <a:r>
              <a:rPr lang="en-US" b="1" baseline="0" dirty="0" smtClean="0"/>
              <a:t>Insert from: </a:t>
            </a:r>
            <a:r>
              <a:rPr lang="en-US" baseline="0" dirty="0" smtClean="0"/>
              <a:t>click </a:t>
            </a:r>
            <a:r>
              <a:rPr lang="en-US" b="1" baseline="0" dirty="0" smtClean="0"/>
              <a:t>File</a:t>
            </a:r>
            <a:r>
              <a:rPr lang="en-US" baseline="0" dirty="0" smtClean="0"/>
              <a:t>. Locate your new picture and click </a:t>
            </a:r>
            <a:r>
              <a:rPr lang="en-US" b="1" baseline="0" dirty="0" smtClean="0"/>
              <a:t>Insert</a:t>
            </a:r>
            <a:r>
              <a:rPr lang="en-US" baseline="0" dirty="0" smtClean="0"/>
              <a:t>.</a:t>
            </a:r>
          </a:p>
          <a:p>
            <a:pPr marL="0" indent="0">
              <a:buNone/>
            </a:pPr>
            <a:endParaRPr lang="en-US" baseline="0" dirty="0" smtClean="0"/>
          </a:p>
          <a:p>
            <a:r>
              <a:rPr lang="en-US" dirty="0" smtClean="0"/>
              <a:t>To </a:t>
            </a:r>
            <a:r>
              <a:rPr lang="en-US" b="1" dirty="0" smtClean="0"/>
              <a:t>Replace the LOGO </a:t>
            </a:r>
            <a:r>
              <a:rPr lang="en-US" dirty="0" smtClean="0"/>
              <a:t>on this sample slide:</a:t>
            </a:r>
          </a:p>
          <a:p>
            <a:endParaRPr lang="en-US" b="1" dirty="0" smtClean="0"/>
          </a:p>
          <a:p>
            <a:r>
              <a:rPr lang="en-US" b="1" dirty="0" smtClean="0"/>
              <a:t>Right-click </a:t>
            </a:r>
            <a:r>
              <a:rPr lang="en-US" dirty="0" smtClean="0"/>
              <a:t>the sample LOGO and choose Change Picture. Navigate to the location where the new logo is stored, select desired logo</a:t>
            </a:r>
            <a:r>
              <a:rPr lang="en-US" baseline="0" dirty="0" smtClean="0"/>
              <a:t> file </a:t>
            </a:r>
            <a:r>
              <a:rPr lang="en-US" dirty="0" smtClean="0"/>
              <a:t>and click on the Open button to replace the sample</a:t>
            </a:r>
            <a:r>
              <a:rPr lang="en-US" baseline="0" dirty="0" smtClean="0"/>
              <a:t> logo.</a:t>
            </a:r>
            <a:endParaRPr lang="en-US" dirty="0" smtClean="0"/>
          </a:p>
          <a:p>
            <a:pPr marL="0" indent="0">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28037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smtClean="0"/>
              <a:t>Enterprises today are building applications which put  Imagine </a:t>
            </a:r>
            <a:r>
              <a:rPr lang="en-US" baseline="0" dirty="0" smtClean="0"/>
              <a:t>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a simple app to build.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3925328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However, when you now start to decompose</a:t>
            </a:r>
            <a:r>
              <a:rPr lang="en-US" baseline="0" dirty="0" smtClean="0"/>
              <a:t> the app and start highlight the different areas you are mashing up the data for this app, you will realize that (go to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78062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That in fact</a:t>
            </a:r>
            <a:r>
              <a:rPr lang="en-US" baseline="0" dirty="0" smtClean="0"/>
              <a:t> this simple app is quite complex in that you need to integrate data from multiple systems of record. For e.g. let’s say the HR systems were different based by geo – on premise (SAP in Europe and Oracle PeopleSoft in US), the talent information came from </a:t>
            </a:r>
            <a:r>
              <a:rPr lang="en-US" baseline="0" dirty="0" err="1" smtClean="0"/>
              <a:t>Taelo</a:t>
            </a:r>
            <a:r>
              <a:rPr lang="en-US" baseline="0" dirty="0" smtClean="0"/>
              <a:t> – a </a:t>
            </a:r>
            <a:r>
              <a:rPr lang="en-US" baseline="0" dirty="0" err="1" smtClean="0"/>
              <a:t>SaaS</a:t>
            </a:r>
            <a:r>
              <a:rPr lang="en-US" baseline="0" dirty="0" smtClean="0"/>
              <a:t> app Social networking came from LinkedIn, FB and Twitter. Mapping service from Google. This enterprise wants to store employee photo but the </a:t>
            </a:r>
            <a:r>
              <a:rPr lang="en-US" baseline="0" dirty="0" err="1" smtClean="0"/>
              <a:t>backends</a:t>
            </a:r>
            <a:r>
              <a:rPr lang="en-US" baseline="0" dirty="0" smtClean="0"/>
              <a:t>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97727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23059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819505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292916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pPr/>
              <a:t>7/29/2015</a:t>
            </a:fld>
            <a:endParaRPr dirty="0"/>
          </a:p>
        </p:txBody>
      </p:sp>
      <p:sp>
        <p:nvSpPr>
          <p:cNvPr id="5" name="Footer Placeholder 4"/>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pPr/>
              <a:t>7/29/2015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pPr/>
              <a:t>7/29/2015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pPr/>
              <a:t>7/29/2015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7/29/2015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7/29/2015</a:t>
            </a:fld>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pPr/>
              <a:t>7/29/2015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pPr/>
              <a:t>7/29/2015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7/29/2015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pPr/>
              <a:t>7/29/2015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756671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pPr/>
              <a:t>7/29/2015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2718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229" indent="0">
              <a:buFontTx/>
              <a:buNone/>
              <a:defRPr/>
            </a:lvl2pPr>
            <a:lvl3pPr marL="1218459" indent="0">
              <a:buFontTx/>
              <a:buNone/>
              <a:defRPr/>
            </a:lvl3pPr>
            <a:lvl4pPr marL="1827688" indent="0">
              <a:buFontTx/>
              <a:buNone/>
              <a:defRPr/>
            </a:lvl4pPr>
            <a:lvl5pPr marL="2436917"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50409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t="867" r="5712" b="1448"/>
          <a:stretch/>
        </p:blipFill>
        <p:spPr>
          <a:xfrm>
            <a:off x="-1" y="0"/>
            <a:ext cx="12188825" cy="6858000"/>
          </a:xfrm>
          <a:prstGeom prst="rect">
            <a:avLst/>
          </a:prstGeom>
        </p:spPr>
      </p:pic>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latin typeface="Calibri"/>
              </a:rPr>
              <a:pPr/>
              <a:t>7/29/2015</a:t>
            </a:fld>
            <a:endParaRPr dirty="0">
              <a:solidFill>
                <a:srgbClr val="FFFFFF">
                  <a:lumMod val="60000"/>
                  <a:lumOff val="40000"/>
                </a:srgbClr>
              </a:solidFill>
              <a:latin typeface="Calibri"/>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latin typeface="Calibri"/>
              </a:rPr>
              <a:pPr/>
              <a:t>‹#›</a:t>
            </a:fld>
            <a:endParaRPr dirty="0">
              <a:latin typeface="Calibri"/>
            </a:endParaRPr>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4259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solidFill>
                  <a:srgbClr val="5F5F5F">
                    <a:lumMod val="60000"/>
                    <a:lumOff val="40000"/>
                  </a:srgbClr>
                </a:solidFill>
                <a:latin typeface="Calibri"/>
              </a:rPr>
              <a:pPr/>
              <a:t>7/29/2015</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0706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latin typeface="Calibri"/>
              </a:rPr>
              <a:pPr/>
              <a:t>7/29/2015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7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070" y="2095791"/>
            <a:ext cx="6277102"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18016" y="1"/>
            <a:ext cx="4570809"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latin typeface="Calibri"/>
            </a:endParaRPr>
          </a:p>
        </p:txBody>
      </p:sp>
      <p:grpSp>
        <p:nvGrpSpPr>
          <p:cNvPr id="2"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466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latin typeface="Calibri"/>
              </a:rPr>
              <a:pPr/>
              <a:t>7/29/2015</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9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latin typeface="Calibri"/>
              </a:rPr>
              <a:pPr/>
              <a:t>7/29/2015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6346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39412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320328"/>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cSld name="1_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6" name="Picture 4"/>
          <p:cNvPicPr>
            <a:picLocks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 y="4200"/>
            <a:ext cx="12188824" cy="6856213"/>
          </a:xfrm>
          <a:prstGeom prst="rect">
            <a:avLst/>
          </a:prstGeom>
          <a:noFill/>
          <a:ln w="12700">
            <a:noFill/>
            <a:miter lim="800000"/>
            <a:headEnd/>
            <a:tailEnd/>
          </a:ln>
        </p:spPr>
      </p:pic>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4"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latin typeface="Calibri"/>
              </a:rPr>
              <a:pPr/>
              <a:t>‹#›</a:t>
            </a:fld>
            <a:endParaRPr lang="en-US" dirty="0">
              <a:latin typeface="Calibri"/>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latin typeface="Calibri"/>
              </a:rPr>
              <a:t>Copyright © </a:t>
            </a:r>
            <a:r>
              <a:rPr sz="850" dirty="0" smtClean="0">
                <a:solidFill>
                  <a:srgbClr val="5F5F5F"/>
                </a:solidFill>
                <a:latin typeface="Calibri"/>
              </a:rPr>
              <a:t>2014</a:t>
            </a:r>
            <a:r>
              <a:rPr lang="en-US" sz="850" dirty="0" smtClean="0">
                <a:solidFill>
                  <a:srgbClr val="5F5F5F"/>
                </a:solidFill>
                <a:latin typeface="Calibri"/>
              </a:rPr>
              <a:t>,</a:t>
            </a:r>
            <a:r>
              <a:rPr sz="850" dirty="0" smtClean="0">
                <a:solidFill>
                  <a:srgbClr val="5F5F5F"/>
                </a:solidFill>
                <a:latin typeface="Calibri"/>
              </a:rPr>
              <a:t> </a:t>
            </a:r>
            <a:r>
              <a:rPr sz="850" dirty="0">
                <a:solidFill>
                  <a:srgbClr val="5F5F5F"/>
                </a:solidFill>
                <a:latin typeface="Calibri"/>
              </a:rPr>
              <a:t>Oracle and/or its affiliates. All rights reserved.  </a:t>
            </a:r>
            <a:r>
              <a:rPr sz="850" dirty="0" smtClean="0">
                <a:solidFill>
                  <a:srgbClr val="5F5F5F"/>
                </a:solidFill>
                <a:latin typeface="Calibri"/>
              </a:rPr>
              <a:t>|</a:t>
            </a:r>
            <a:endParaRPr sz="850" dirty="0">
              <a:solidFill>
                <a:srgbClr val="5F5F5F"/>
              </a:solidFill>
              <a:latin typeface="Calibri"/>
            </a:endParaRPr>
          </a:p>
        </p:txBody>
      </p:sp>
    </p:spTree>
    <p:extLst>
      <p:ext uri="{BB962C8B-B14F-4D97-AF65-F5344CB8AC3E}">
        <p14:creationId xmlns:p14="http://schemas.microsoft.com/office/powerpoint/2010/main" val="28805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2289175"/>
            <a:ext cx="5710238" cy="3603625"/>
          </a:xfrm>
          <a:prstGeom prst="rect">
            <a:avLst/>
          </a:prstGeom>
          <a:gradFill rotWithShape="1">
            <a:gsLst>
              <a:gs pos="0">
                <a:srgbClr val="B3B3B3"/>
              </a:gs>
              <a:gs pos="100000">
                <a:srgbClr val="F3F3F3"/>
              </a:gs>
            </a:gsLst>
            <a:lin ang="16200000"/>
          </a:gradFill>
          <a:ln>
            <a:noFill/>
          </a:ln>
          <a:effectLst>
            <a:outerShdw blurRad="152400" dist="63500" dir="7799993" algn="tl" rotWithShape="0">
              <a:srgbClr val="000000">
                <a:alpha val="39999"/>
              </a:srgbClr>
            </a:outerShdw>
          </a:effectLst>
          <a:extLst>
            <a:ext uri="{91240B29-F687-4f45-9708-019B960494DF}">
              <a14:hiddenLine xmlns="" xmlns:a14="http://schemas.microsoft.com/office/drawing/2010/main" w="25400">
                <a:solidFill>
                  <a:srgbClr val="000000"/>
                </a:solidFill>
                <a:miter lim="800000"/>
                <a:headEnd/>
                <a:tailEnd/>
              </a14:hiddenLine>
            </a:ext>
          </a:extLst>
        </p:spPr>
        <p:txBody>
          <a:bodyPr lIns="121893" tIns="60947" rIns="121893" bIns="60947" anchor="ctr"/>
          <a:lstStyle/>
          <a:p>
            <a:pPr algn="ctr">
              <a:defRPr/>
            </a:pPr>
            <a:endParaRPr lang="en-US">
              <a:solidFill>
                <a:prstClr val="white"/>
              </a:solidFill>
              <a:latin typeface="Calibri"/>
            </a:endParaRPr>
          </a:p>
        </p:txBody>
      </p:sp>
      <p:sp>
        <p:nvSpPr>
          <p:cNvPr id="7" name="Rectangle 6"/>
          <p:cNvSpPr/>
          <p:nvPr userDrawn="1"/>
        </p:nvSpPr>
        <p:spPr bwMode="auto">
          <a:xfrm>
            <a:off x="1588" y="1541463"/>
            <a:ext cx="5719762" cy="736600"/>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0" tIns="61371" rIns="122740" bIns="61371" anchor="ctr"/>
          <a:lstStyle/>
          <a:p>
            <a:pPr marL="158716" indent="-158716" algn="ctr">
              <a:defRPr/>
            </a:pPr>
            <a:endParaRPr lang="en-US" sz="5300" b="1" dirty="0">
              <a:solidFill>
                <a:srgbClr val="FFFFFF"/>
              </a:solidFill>
              <a:latin typeface="Calibri"/>
              <a:ea typeface="ＭＳ Ｐゴシック" pitchFamily="34" charset="-128"/>
            </a:endParaRPr>
          </a:p>
        </p:txBody>
      </p:sp>
      <p:sp>
        <p:nvSpPr>
          <p:cNvPr id="26" name="Picture Placeholder 25"/>
          <p:cNvSpPr>
            <a:spLocks noGrp="1"/>
          </p:cNvSpPr>
          <p:nvPr>
            <p:ph type="pic" sz="quarter" idx="15"/>
          </p:nvPr>
        </p:nvSpPr>
        <p:spPr>
          <a:xfrm>
            <a:off x="5755834" y="1542197"/>
            <a:ext cx="6432988" cy="4350603"/>
          </a:xfrm>
          <a:effectLst>
            <a:reflection blurRad="63500" stA="50000" endPos="7000" dir="5400000" sy="-100000" algn="bl" rotWithShape="0"/>
          </a:effectLst>
        </p:spPr>
        <p:txBody>
          <a:bodyPr anchor="ctr" anchorCtr="1"/>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p:nvPr>
        </p:nvSpPr>
        <p:spPr bwMode="white">
          <a:xfrm>
            <a:off x="1072182" y="1551496"/>
            <a:ext cx="4548239" cy="725801"/>
          </a:xfrm>
          <a:noFill/>
        </p:spPr>
        <p:txBody>
          <a:bodyPr anchor="ctr">
            <a:noAutofit/>
          </a:bodyPr>
          <a:lstStyle>
            <a:lvl1pPr marL="0" indent="0">
              <a:spcAft>
                <a:spcPts val="0"/>
              </a:spcAft>
              <a:buNone/>
              <a:defRPr sz="27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1072184" y="327385"/>
            <a:ext cx="10958640" cy="1027283"/>
          </a:xfrm>
        </p:spPr>
        <p:txBody>
          <a:bodyPr anchor="t"/>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31187790"/>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New Template_Case Study">
    <p:spTree>
      <p:nvGrpSpPr>
        <p:cNvPr id="1" name=""/>
        <p:cNvGrpSpPr/>
        <p:nvPr/>
      </p:nvGrpSpPr>
      <p:grpSpPr>
        <a:xfrm>
          <a:off x="0" y="0"/>
          <a:ext cx="0" cy="0"/>
          <a:chOff x="0" y="0"/>
          <a:chExt cx="0" cy="0"/>
        </a:xfrm>
      </p:grpSpPr>
      <p:sp>
        <p:nvSpPr>
          <p:cNvPr id="7" name="Rectangle 6"/>
          <p:cNvSpPr/>
          <p:nvPr userDrawn="1"/>
        </p:nvSpPr>
        <p:spPr>
          <a:xfrm>
            <a:off x="-1" y="2288585"/>
            <a:ext cx="5976458" cy="322730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prstClr val="white"/>
              </a:solidFill>
              <a:latin typeface="Calibri"/>
            </a:endParaRPr>
          </a:p>
        </p:txBody>
      </p:sp>
      <p:sp>
        <p:nvSpPr>
          <p:cNvPr id="8" name="Rectangle 7"/>
          <p:cNvSpPr/>
          <p:nvPr userDrawn="1"/>
        </p:nvSpPr>
        <p:spPr bwMode="auto">
          <a:xfrm>
            <a:off x="2032" y="1542198"/>
            <a:ext cx="6053063"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23" name="Text Placeholder 22"/>
          <p:cNvSpPr>
            <a:spLocks noGrp="1"/>
          </p:cNvSpPr>
          <p:nvPr>
            <p:ph type="body" sz="quarter" idx="13"/>
          </p:nvPr>
        </p:nvSpPr>
        <p:spPr>
          <a:xfrm>
            <a:off x="1004464" y="2479525"/>
            <a:ext cx="4736080"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1013206" y="1551494"/>
            <a:ext cx="4707680" cy="725801"/>
          </a:xfrm>
          <a:noFill/>
        </p:spPr>
        <p:txBody>
          <a:bodyPr lIns="0" tIns="0" rIns="0" bIns="0" anchor="ctr" anchorCtr="0">
            <a:noAutofit/>
          </a:bodyPr>
          <a:lstStyle>
            <a:lvl1pPr marL="0" indent="0">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3" y="147161"/>
            <a:ext cx="10958640" cy="1027283"/>
          </a:xfrm>
        </p:spPr>
        <p:txBody>
          <a:bodyPr anchor="t"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282160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84174" y="0"/>
            <a:ext cx="12573000" cy="6858000"/>
          </a:xfrm>
          <a:prstGeom prst="rect">
            <a:avLst/>
          </a:prstGeom>
        </p:spPr>
      </p:pic>
      <p:sp>
        <p:nvSpPr>
          <p:cNvPr id="22" name="Rectangle 21"/>
          <p:cNvSpPr/>
          <p:nvPr/>
        </p:nvSpPr>
        <p:spPr bwMode="hidden">
          <a:xfrm>
            <a:off x="-384885" y="0"/>
            <a:ext cx="1257371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40173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7/29/2015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7/29/2015</a:t>
            </a:fld>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lang="en-US" sz="800" dirty="0" smtClean="0">
                <a:solidFill>
                  <a:schemeClr val="tx1">
                    <a:lumMod val="60000"/>
                    <a:lumOff val="40000"/>
                  </a:schemeClr>
                </a:solidFill>
              </a:rPr>
              <a:t>2015 O</a:t>
            </a:r>
            <a:r>
              <a:rPr sz="800" dirty="0" smtClean="0">
                <a:solidFill>
                  <a:schemeClr val="tx1">
                    <a:lumMod val="60000"/>
                    <a:lumOff val="40000"/>
                  </a:schemeClr>
                </a:solidFill>
              </a:rPr>
              <a:t>racle </a:t>
            </a:r>
            <a:r>
              <a:rPr sz="800" dirty="0">
                <a:solidFill>
                  <a:schemeClr val="tx1">
                    <a:lumMod val="60000"/>
                    <a:lumOff val="40000"/>
                  </a:schemeClr>
                </a:solidFill>
              </a:rPr>
              <a:t>and/or its affiliates. All rights reserved.  |</a:t>
            </a:r>
          </a:p>
        </p:txBody>
      </p:sp>
      <p:pic>
        <p:nvPicPr>
          <p:cNvPr id="19" name="Picture 18" descr="1.5X red tab for PPT.png"/>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701" r:id="rId5"/>
    <p:sldLayoutId id="2147483650" r:id="rId6"/>
    <p:sldLayoutId id="2147483663" r:id="rId7"/>
    <p:sldLayoutId id="2147483686" r:id="rId8"/>
    <p:sldLayoutId id="2147483651" r:id="rId9"/>
    <p:sldLayoutId id="2147483665" r:id="rId10"/>
    <p:sldLayoutId id="2147483669" r:id="rId11"/>
    <p:sldLayoutId id="2147483683" r:id="rId12"/>
    <p:sldLayoutId id="2147483670" r:id="rId13"/>
    <p:sldLayoutId id="2147483652" r:id="rId14"/>
    <p:sldLayoutId id="2147483671" r:id="rId15"/>
    <p:sldLayoutId id="2147483672" r:id="rId16"/>
    <p:sldLayoutId id="2147483679" r:id="rId17"/>
    <p:sldLayoutId id="2147483685" r:id="rId18"/>
    <p:sldLayoutId id="2147483688" r:id="rId19"/>
    <p:sldLayoutId id="2147483654" r:id="rId20"/>
    <p:sldLayoutId id="2147483666" r:id="rId21"/>
    <p:sldLayoutId id="2147483655" r:id="rId22"/>
    <p:sldLayoutId id="2147483656" r:id="rId23"/>
    <p:sldLayoutId id="2147483657" r:id="rId24"/>
    <p:sldLayoutId id="2147483673" r:id="rId25"/>
    <p:sldLayoutId id="2147483674" r:id="rId26"/>
    <p:sldLayoutId id="2147483682" r:id="rId27"/>
    <p:sldLayoutId id="2147483684" r:id="rId28"/>
    <p:sldLayoutId id="2147483668" r:id="rId29"/>
    <p:sldLayoutId id="2147483675" r:id="rId30"/>
    <p:sldLayoutId id="2147483676" r:id="rId31"/>
    <p:sldLayoutId id="2147483667" r:id="rId32"/>
    <p:sldLayoutId id="2147483661" r:id="rId33"/>
    <p:sldLayoutId id="2147483687" r:id="rId34"/>
    <p:sldLayoutId id="2147483659" r:id="rId35"/>
    <p:sldLayoutId id="2147483702" r:id="rId36"/>
    <p:sldLayoutId id="2147483703" r:id="rId37"/>
    <p:sldLayoutId id="2147483718" r:id="rId3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latin typeface="Calibri"/>
              </a:rPr>
              <a:pPr/>
              <a:t>7/29/2015</a:t>
            </a:fld>
            <a:endParaRPr dirty="0">
              <a:solidFill>
                <a:srgbClr val="5F5F5F">
                  <a:lumMod val="60000"/>
                  <a:lumOff val="40000"/>
                </a:srgbClr>
              </a:solidFill>
              <a:latin typeface="Calibri"/>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latin typeface="Calibri"/>
              </a:rPr>
              <a:t>Copyright © 2014 Oracle and/or its affiliates. All rights reserved.  |</a:t>
            </a:r>
          </a:p>
        </p:txBody>
      </p:sp>
      <p:pic>
        <p:nvPicPr>
          <p:cNvPr id="19" name="Picture 18" descr="1.5X red tab for PPT.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51179276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2" r:id="rId6"/>
    <p:sldLayoutId id="2147483713" r:id="rId7"/>
    <p:sldLayoutId id="2147483714" r:id="rId8"/>
    <p:sldLayoutId id="2147483715" r:id="rId9"/>
    <p:sldLayoutId id="2147483716" r:id="rId10"/>
    <p:sldLayoutId id="2147483717" r:id="rId11"/>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1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png"/><Relationship Id="rId18" Type="http://schemas.openxmlformats.org/officeDocument/2006/relationships/image" Target="../media/image76.jpe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2" Type="http://schemas.openxmlformats.org/officeDocument/2006/relationships/notesSlide" Target="../notesSlides/notesSlide13.xml"/><Relationship Id="rId16" Type="http://schemas.openxmlformats.org/officeDocument/2006/relationships/image" Target="../media/image74.png"/><Relationship Id="rId20" Type="http://schemas.openxmlformats.org/officeDocument/2006/relationships/image" Target="../media/image78.jpeg"/><Relationship Id="rId29" Type="http://schemas.openxmlformats.org/officeDocument/2006/relationships/image" Target="../media/image87.png"/><Relationship Id="rId1" Type="http://schemas.openxmlformats.org/officeDocument/2006/relationships/slideLayout" Target="../slideLayouts/slideLayout36.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10" Type="http://schemas.openxmlformats.org/officeDocument/2006/relationships/image" Target="../media/image68.png"/><Relationship Id="rId19" Type="http://schemas.openxmlformats.org/officeDocument/2006/relationships/image" Target="../media/image77.jpeg"/><Relationship Id="rId31" Type="http://schemas.openxmlformats.org/officeDocument/2006/relationships/image" Target="../media/image89.png"/><Relationship Id="rId4" Type="http://schemas.openxmlformats.org/officeDocument/2006/relationships/image" Target="../media/image62.jpeg"/><Relationship Id="rId9" Type="http://schemas.openxmlformats.org/officeDocument/2006/relationships/image" Target="../media/image67.jpe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0.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slideLayout" Target="../slideLayouts/slideLayout20.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1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531812" y="285750"/>
            <a:ext cx="11125200" cy="555625"/>
          </a:xfrm>
        </p:spPr>
        <p:txBody>
          <a:bodyPr/>
          <a:lstStyle/>
          <a:p>
            <a:r>
              <a:rPr lang="en-US" dirty="0" smtClean="0"/>
              <a:t>The Answer – Mobile Cloud Service</a:t>
            </a:r>
          </a:p>
        </p:txBody>
      </p:sp>
      <p:sp>
        <p:nvSpPr>
          <p:cNvPr id="4" name="Footer Placeholder 3"/>
          <p:cNvSpPr>
            <a:spLocks noGrp="1"/>
          </p:cNvSpPr>
          <p:nvPr>
            <p:ph type="ftr" sz="quarter" idx="11"/>
          </p:nvPr>
        </p:nvSpPr>
        <p:spPr>
          <a:prstGeom prst="rect">
            <a:avLst/>
          </a:prstGeom>
        </p:spPr>
        <p:txBody>
          <a:bodyPr/>
          <a:lstStyle/>
          <a:p>
            <a:pPr>
              <a:defRPr/>
            </a:pPr>
            <a:r>
              <a:rPr lang="en-US" smtClean="0"/>
              <a:t>Oracle Confidential – Internal/Restricted/Highly Restricted</a:t>
            </a:r>
            <a:endParaRPr lang="en-US"/>
          </a:p>
        </p:txBody>
      </p:sp>
      <p:sp>
        <p:nvSpPr>
          <p:cNvPr id="5" name="Slide Number Placeholder 4"/>
          <p:cNvSpPr>
            <a:spLocks noGrp="1"/>
          </p:cNvSpPr>
          <p:nvPr>
            <p:ph type="sldNum" sz="quarter" idx="12"/>
          </p:nvPr>
        </p:nvSpPr>
        <p:spPr>
          <a:prstGeom prst="rect">
            <a:avLst/>
          </a:prstGeom>
        </p:spPr>
        <p:txBody>
          <a:bodyPr/>
          <a:lstStyle/>
          <a:p>
            <a:pPr>
              <a:defRPr/>
            </a:pPr>
            <a:fld id="{E44C0700-3F71-478F-89FA-1B89565B8F43}" type="slidenum">
              <a:rPr lang="en-US" smtClean="0"/>
              <a:pPr>
                <a:defRPr/>
              </a:pPr>
              <a:t>10</a:t>
            </a:fld>
            <a:endParaRPr lang="en-US" dirty="0"/>
          </a:p>
        </p:txBody>
      </p:sp>
      <p:sp>
        <p:nvSpPr>
          <p:cNvPr id="17" name="Text Placeholder 16"/>
          <p:cNvSpPr>
            <a:spLocks noGrp="1"/>
          </p:cNvSpPr>
          <p:nvPr>
            <p:ph type="body" sz="quarter" idx="13"/>
          </p:nvPr>
        </p:nvSpPr>
        <p:spPr>
          <a:xfrm>
            <a:off x="515937" y="833991"/>
            <a:ext cx="11125199" cy="343299"/>
          </a:xfrm>
        </p:spPr>
        <p:txBody>
          <a:bodyPr/>
          <a:lstStyle/>
          <a:p>
            <a:r>
              <a:rPr lang="en-US" dirty="0" smtClean="0"/>
              <a:t>Making Mobile </a:t>
            </a:r>
            <a:r>
              <a:rPr lang="en-US" dirty="0"/>
              <a:t>S</a:t>
            </a:r>
            <a:r>
              <a:rPr lang="en-US" dirty="0" smtClean="0"/>
              <a:t>imple</a:t>
            </a:r>
            <a:endParaRPr lang="en-US" dirty="0"/>
          </a:p>
        </p:txBody>
      </p:sp>
      <p:grpSp>
        <p:nvGrpSpPr>
          <p:cNvPr id="2" name="Group 167"/>
          <p:cNvGrpSpPr>
            <a:grpSpLocks/>
          </p:cNvGrpSpPr>
          <p:nvPr/>
        </p:nvGrpSpPr>
        <p:grpSpPr bwMode="auto">
          <a:xfrm>
            <a:off x="4857802" y="2184400"/>
            <a:ext cx="3248025" cy="1671638"/>
            <a:chOff x="2722259" y="192502"/>
            <a:chExt cx="1605435" cy="959224"/>
          </a:xfrm>
        </p:grpSpPr>
        <p:sp>
          <p:nvSpPr>
            <p:cNvPr id="11" name="Arc 10"/>
            <p:cNvSpPr/>
            <p:nvPr/>
          </p:nvSpPr>
          <p:spPr>
            <a:xfrm>
              <a:off x="3713298" y="537750"/>
              <a:ext cx="614396" cy="613976"/>
            </a:xfrm>
            <a:prstGeom prst="arc">
              <a:avLst>
                <a:gd name="adj1" fmla="val 15614296"/>
                <a:gd name="adj2" fmla="val 5318166"/>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2" name="Arc 11"/>
            <p:cNvSpPr/>
            <p:nvPr/>
          </p:nvSpPr>
          <p:spPr>
            <a:xfrm flipH="1">
              <a:off x="2722259" y="565078"/>
              <a:ext cx="586149" cy="586648"/>
            </a:xfrm>
            <a:prstGeom prst="arc">
              <a:avLst>
                <a:gd name="adj1" fmla="val 16112914"/>
                <a:gd name="adj2" fmla="val 5813318"/>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3" name="Arc 12"/>
            <p:cNvSpPr/>
            <p:nvPr/>
          </p:nvSpPr>
          <p:spPr>
            <a:xfrm flipH="1">
              <a:off x="3021219" y="192502"/>
              <a:ext cx="601842" cy="602134"/>
            </a:xfrm>
            <a:prstGeom prst="arc">
              <a:avLst>
                <a:gd name="adj1" fmla="val 12410787"/>
                <a:gd name="adj2" fmla="val 568492"/>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4" name="Arc 13"/>
            <p:cNvSpPr/>
            <p:nvPr/>
          </p:nvSpPr>
          <p:spPr>
            <a:xfrm flipH="1">
              <a:off x="3371966" y="342808"/>
              <a:ext cx="619105" cy="619442"/>
            </a:xfrm>
            <a:prstGeom prst="arc">
              <a:avLst>
                <a:gd name="adj1" fmla="val 12234367"/>
                <a:gd name="adj2" fmla="val 17202984"/>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grpSp>
      <p:sp>
        <p:nvSpPr>
          <p:cNvPr id="20" name="TextBox 19"/>
          <p:cNvSpPr txBox="1"/>
          <p:nvPr/>
        </p:nvSpPr>
        <p:spPr>
          <a:xfrm>
            <a:off x="5175304" y="2897188"/>
            <a:ext cx="2354263" cy="661987"/>
          </a:xfrm>
          <a:prstGeom prst="rect">
            <a:avLst/>
          </a:prstGeom>
          <a:noFill/>
          <a:ln>
            <a:noFill/>
          </a:ln>
        </p:spPr>
        <p:txBody>
          <a:bodyPr lIns="45700" tIns="22849" rIns="45700" bIns="22849">
            <a:spAutoFit/>
          </a:bodyPr>
          <a:lstStyle/>
          <a:p>
            <a:pPr algn="ctr">
              <a:defRPr/>
            </a:pPr>
            <a:r>
              <a:rPr lang="en-US" sz="2000" b="1" cap="all" dirty="0"/>
              <a:t>Mobile </a:t>
            </a:r>
          </a:p>
          <a:p>
            <a:pPr algn="ctr">
              <a:defRPr/>
            </a:pPr>
            <a:r>
              <a:rPr lang="en-US" sz="2000" b="1" cap="all" dirty="0"/>
              <a:t>Cloud Service</a:t>
            </a:r>
          </a:p>
        </p:txBody>
      </p:sp>
      <p:sp>
        <p:nvSpPr>
          <p:cNvPr id="54279" name="TextBox 21"/>
          <p:cNvSpPr txBox="1">
            <a:spLocks noChangeArrowheads="1"/>
          </p:cNvSpPr>
          <p:nvPr/>
        </p:nvSpPr>
        <p:spPr bwMode="auto">
          <a:xfrm>
            <a:off x="10680817" y="1938338"/>
            <a:ext cx="914400" cy="914400"/>
          </a:xfrm>
          <a:prstGeom prst="rect">
            <a:avLst/>
          </a:prstGeom>
          <a:noFill/>
          <a:ln w="9525">
            <a:noFill/>
            <a:miter lim="800000"/>
            <a:headEnd/>
            <a:tailEnd/>
          </a:ln>
        </p:spPr>
        <p:txBody>
          <a:bodyPr wrap="none" lIns="0" tIns="0" rIns="0" bIns="0"/>
          <a:lstStyle/>
          <a:p>
            <a:pPr>
              <a:lnSpc>
                <a:spcPct val="90000"/>
              </a:lnSpc>
            </a:pPr>
            <a:endParaRPr lang="en-US"/>
          </a:p>
        </p:txBody>
      </p:sp>
      <p:sp>
        <p:nvSpPr>
          <p:cNvPr id="54290" name="TextBox 22"/>
          <p:cNvSpPr txBox="1">
            <a:spLocks noChangeArrowheads="1"/>
          </p:cNvSpPr>
          <p:nvPr/>
        </p:nvSpPr>
        <p:spPr bwMode="auto">
          <a:xfrm>
            <a:off x="561968" y="4964255"/>
            <a:ext cx="2906713" cy="914259"/>
          </a:xfrm>
          <a:prstGeom prst="rect">
            <a:avLst/>
          </a:prstGeom>
          <a:noFill/>
          <a:ln w="9525">
            <a:noFill/>
            <a:miter lim="800000"/>
            <a:headEnd/>
            <a:tailEnd/>
          </a:ln>
        </p:spPr>
        <p:txBody>
          <a:bodyPr wrap="square" lIns="0" tIns="0" rIns="0" bIns="0"/>
          <a:lstStyle/>
          <a:p>
            <a:pPr algn="ctr">
              <a:lnSpc>
                <a:spcPct val="90000"/>
              </a:lnSpc>
            </a:pPr>
            <a:r>
              <a:rPr lang="en-US" sz="2400" dirty="0" smtClean="0"/>
              <a:t>Consumer style </a:t>
            </a:r>
          </a:p>
          <a:p>
            <a:pPr algn="ctr">
              <a:lnSpc>
                <a:spcPct val="90000"/>
              </a:lnSpc>
            </a:pPr>
            <a:r>
              <a:rPr lang="en-US" sz="2400" dirty="0" smtClean="0"/>
              <a:t>front-end experience</a:t>
            </a:r>
            <a:endParaRPr lang="en-US" sz="2400" dirty="0"/>
          </a:p>
        </p:txBody>
      </p:sp>
      <p:sp>
        <p:nvSpPr>
          <p:cNvPr id="21" name="Right Arrow 20"/>
          <p:cNvSpPr/>
          <p:nvPr/>
        </p:nvSpPr>
        <p:spPr bwMode="auto">
          <a:xfrm>
            <a:off x="3563904" y="3168650"/>
            <a:ext cx="1031875" cy="446088"/>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p>
        </p:txBody>
      </p:sp>
      <p:sp>
        <p:nvSpPr>
          <p:cNvPr id="54288" name="TextBox 23"/>
          <p:cNvSpPr txBox="1">
            <a:spLocks noChangeArrowheads="1"/>
          </p:cNvSpPr>
          <p:nvPr/>
        </p:nvSpPr>
        <p:spPr bwMode="auto">
          <a:xfrm>
            <a:off x="5402767" y="4854809"/>
            <a:ext cx="2437904" cy="914166"/>
          </a:xfrm>
          <a:prstGeom prst="rect">
            <a:avLst/>
          </a:prstGeom>
          <a:noFill/>
          <a:ln w="9525">
            <a:noFill/>
            <a:miter lim="800000"/>
            <a:headEnd/>
            <a:tailEnd/>
          </a:ln>
        </p:spPr>
        <p:txBody>
          <a:bodyPr wrap="none" lIns="0" tIns="0" rIns="0" bIns="0"/>
          <a:lstStyle/>
          <a:p>
            <a:pPr algn="ctr">
              <a:lnSpc>
                <a:spcPct val="90000"/>
              </a:lnSpc>
            </a:pPr>
            <a:r>
              <a:rPr lang="en-US" sz="2400" dirty="0" smtClean="0"/>
              <a:t>Enterprise grade</a:t>
            </a:r>
          </a:p>
          <a:p>
            <a:pPr algn="ctr">
              <a:lnSpc>
                <a:spcPct val="90000"/>
              </a:lnSpc>
            </a:pPr>
            <a:r>
              <a:rPr lang="en-US" sz="2400" dirty="0" smtClean="0"/>
              <a:t>backend </a:t>
            </a:r>
            <a:endParaRPr lang="en-US" sz="2400" dirty="0"/>
          </a:p>
        </p:txBody>
      </p:sp>
      <p:pic>
        <p:nvPicPr>
          <p:cNvPr id="54283" name="Picture 2"/>
          <p:cNvPicPr>
            <a:picLocks noChangeAspect="1" noChangeArrowheads="1"/>
          </p:cNvPicPr>
          <p:nvPr/>
        </p:nvPicPr>
        <p:blipFill>
          <a:blip r:embed="rId3" cstate="print"/>
          <a:srcRect/>
          <a:stretch>
            <a:fillRect/>
          </a:stretch>
        </p:blipFill>
        <p:spPr bwMode="auto">
          <a:xfrm>
            <a:off x="5656261" y="3465513"/>
            <a:ext cx="870479" cy="820737"/>
          </a:xfrm>
          <a:prstGeom prst="rect">
            <a:avLst/>
          </a:prstGeom>
          <a:noFill/>
          <a:ln w="9525">
            <a:noFill/>
            <a:miter lim="800000"/>
            <a:headEnd/>
            <a:tailEnd/>
          </a:ln>
        </p:spPr>
      </p:pic>
      <p:sp>
        <p:nvSpPr>
          <p:cNvPr id="25" name="Right Arrow 24"/>
          <p:cNvSpPr/>
          <p:nvPr/>
        </p:nvSpPr>
        <p:spPr bwMode="auto">
          <a:xfrm>
            <a:off x="8650304" y="3071813"/>
            <a:ext cx="995363" cy="446087"/>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p>
        </p:txBody>
      </p:sp>
      <p:sp>
        <p:nvSpPr>
          <p:cNvPr id="54286" name="TextBox 25"/>
          <p:cNvSpPr txBox="1">
            <a:spLocks noChangeArrowheads="1"/>
          </p:cNvSpPr>
          <p:nvPr/>
        </p:nvSpPr>
        <p:spPr bwMode="auto">
          <a:xfrm>
            <a:off x="9414488" y="4965699"/>
            <a:ext cx="2429034" cy="622301"/>
          </a:xfrm>
          <a:prstGeom prst="rect">
            <a:avLst/>
          </a:prstGeom>
          <a:noFill/>
          <a:ln w="9525">
            <a:noFill/>
            <a:miter lim="800000"/>
            <a:headEnd/>
            <a:tailEnd/>
          </a:ln>
        </p:spPr>
        <p:txBody>
          <a:bodyPr wrap="square" lIns="0" tIns="0" rIns="0" bIns="0"/>
          <a:lstStyle/>
          <a:p>
            <a:pPr>
              <a:lnSpc>
                <a:spcPct val="90000"/>
              </a:lnSpc>
            </a:pPr>
            <a:r>
              <a:rPr lang="en-US" sz="2400" dirty="0" smtClean="0"/>
              <a:t>Systems of Record</a:t>
            </a:r>
          </a:p>
          <a:p>
            <a:pPr algn="ctr">
              <a:lnSpc>
                <a:spcPct val="90000"/>
              </a:lnSpc>
            </a:pPr>
            <a:r>
              <a:rPr lang="en-US" sz="2400" dirty="0"/>
              <a:t>&amp;</a:t>
            </a:r>
            <a:r>
              <a:rPr lang="en-US" sz="2400" dirty="0" smtClean="0"/>
              <a:t> </a:t>
            </a:r>
          </a:p>
          <a:p>
            <a:pPr algn="ctr">
              <a:lnSpc>
                <a:spcPct val="90000"/>
              </a:lnSpc>
            </a:pPr>
            <a:r>
              <a:rPr lang="en-US" sz="2400" dirty="0" smtClean="0"/>
              <a:t>Services</a:t>
            </a:r>
            <a:endParaRPr lang="en-US" sz="2400" dirty="0"/>
          </a:p>
        </p:txBody>
      </p:sp>
      <p:pic>
        <p:nvPicPr>
          <p:cNvPr id="54284" name="Picture 3"/>
          <p:cNvPicPr>
            <a:picLocks noChangeAspect="1" noChangeArrowheads="1"/>
          </p:cNvPicPr>
          <p:nvPr/>
        </p:nvPicPr>
        <p:blipFill>
          <a:blip r:embed="rId4" cstate="print"/>
          <a:srcRect/>
          <a:stretch>
            <a:fillRect/>
          </a:stretch>
        </p:blipFill>
        <p:spPr bwMode="auto">
          <a:xfrm>
            <a:off x="8133821" y="2952750"/>
            <a:ext cx="608422" cy="620713"/>
          </a:xfrm>
          <a:prstGeom prst="rect">
            <a:avLst/>
          </a:prstGeom>
          <a:noFill/>
          <a:ln w="9525">
            <a:noFill/>
            <a:miter lim="800000"/>
            <a:headEnd/>
            <a:tailEnd/>
          </a:ln>
        </p:spPr>
      </p:pic>
      <p:pic>
        <p:nvPicPr>
          <p:cNvPr id="29" name="Picture 28" descr="Screen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7665" y="2460625"/>
            <a:ext cx="3114672" cy="1752003"/>
          </a:xfrm>
          <a:prstGeom prst="rect">
            <a:avLst/>
          </a:prstGeom>
        </p:spPr>
      </p:pic>
      <p:pic>
        <p:nvPicPr>
          <p:cNvPr id="30" name="Picture 29" descr="ic-Security-gray-2.png"/>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07845" y="3381374"/>
            <a:ext cx="953891" cy="953891"/>
          </a:xfrm>
          <a:prstGeom prst="rect">
            <a:avLst/>
          </a:prstGeom>
        </p:spPr>
      </p:pic>
      <p:pic>
        <p:nvPicPr>
          <p:cNvPr id="31" name="Picture 30" descr="Screen Shot 2015-03-12 at 2.21.52 PM.png"/>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9652629" y="2603500"/>
            <a:ext cx="2143265" cy="1412875"/>
          </a:xfrm>
          <a:prstGeom prst="rect">
            <a:avLst/>
          </a:prstGeom>
        </p:spPr>
      </p:pic>
      <p:pic>
        <p:nvPicPr>
          <p:cNvPr id="6" name="Picture 5"/>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94752" y="2411921"/>
            <a:ext cx="691706" cy="572579"/>
          </a:xfrm>
          <a:prstGeom prst="rect">
            <a:avLst/>
          </a:prstGeom>
        </p:spPr>
      </p:pic>
    </p:spTree>
    <p:extLst>
      <p:ext uri="{BB962C8B-B14F-4D97-AF65-F5344CB8AC3E}">
        <p14:creationId xmlns:p14="http://schemas.microsoft.com/office/powerpoint/2010/main" val="174844820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auto">
          <a:xfrm>
            <a:off x="31751" y="-82551"/>
            <a:ext cx="152400" cy="152400"/>
          </a:xfrm>
          <a:prstGeom prst="rect">
            <a:avLst/>
          </a:prstGeom>
          <a:noFill/>
          <a:ln w="9525">
            <a:noFill/>
            <a:miter lim="800000"/>
            <a:headEnd/>
            <a:tailEnd/>
          </a:ln>
        </p:spPr>
        <p:txBody>
          <a:bodyPr lIns="45691" tIns="22847" rIns="45691" bIns="22847"/>
          <a:lstStyle/>
          <a:p>
            <a:endParaRPr lang="en-US" sz="400">
              <a:latin typeface="Calibri" pitchFamily="34" charset="0"/>
            </a:endParaRPr>
          </a:p>
        </p:txBody>
      </p:sp>
      <p:sp>
        <p:nvSpPr>
          <p:cNvPr id="27651" name="AutoShape 4"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auto">
          <a:xfrm>
            <a:off x="31751" y="-82551"/>
            <a:ext cx="152400" cy="152400"/>
          </a:xfrm>
          <a:prstGeom prst="rect">
            <a:avLst/>
          </a:prstGeom>
          <a:noFill/>
          <a:ln w="9525">
            <a:noFill/>
            <a:miter lim="800000"/>
            <a:headEnd/>
            <a:tailEnd/>
          </a:ln>
        </p:spPr>
        <p:txBody>
          <a:bodyPr lIns="45691" tIns="22847" rIns="45691" bIns="22847"/>
          <a:lstStyle/>
          <a:p>
            <a:endParaRPr lang="en-US" sz="400">
              <a:latin typeface="Calibri" pitchFamily="34" charset="0"/>
            </a:endParaRPr>
          </a:p>
        </p:txBody>
      </p:sp>
      <p:sp>
        <p:nvSpPr>
          <p:cNvPr id="27652" name="AutoShape 8" descr="data:image/jpeg;base64,/9j/4AAQSkZJRgABAQAAAQABAAD/2wCEAAkGBhAREBAPDxAQFQ8QEA0UDw8QDw8PDxAQFRAVFBQQFRYYGycfFxojGRQUHy8gIycpLSwsFR89NTArNSYrLCkBCQoKDgwOGg8PGjQkHCQsLy4sLDItLCo0KS00LCkwLCwuLCwsLywsLCw0LCwpKTEwLTIpLCwsMCwsLy0pKTQpKv/AABEIAOAAnAMBIgACEQEDEQH/xAAcAAABBQEBAQAAAAAAAAAAAAAAAgMEBQYBBwj/xAA/EAACAgEBBAYIBQMCBQUAAAABAgADEQQFEiExBhMiQVFxIzJhgZGhscEHFEJScmKS0TOyQ2Oi4fAkZIKjwv/EABoBAQACAwEAAAAAAAAAAAAAAAACAwEEBgX/xAAxEQACAQMCAggFBAMAAAAAAAAAAQIDBBEhMRJBBVFhgZGhsfAGMjNx0RMiweEUcvH/2gAMAwEAAhEDEQA/APcYRFloXiYj80sAehGfzAnDqIA/CRzqIk6j2wCVCQzqIdae4H4QCXvCc3xIuW/afhO7j+HzgEnrBOdaIx1L+z4zv5c/uHwgDvXCc6+I/Lf1Gd/LD2/GAd/MTn5mAoXw+ZnerXwEA5+aE6NSPA/CdxCAdFw8D8IsGNRyvlAGtYOz7xIUnaodk+76yDACdzKtNvKdY2i3H31rDmw43OK7wHjxAbj/AEyzgnKEoY4lus9xK01KkZI74+KV8B8I1o/VPn9pIggcCjwE7CEAJyEq9p7frqUMhSwjUaelwLF9GbLAmWxnBGc4OOUw3jcsp05VHwxWWWkJSW9MdGvV+lLC31WRHZQvWdVvsQOyu/2d48CZA6T9KH02r0lSlRWxDane3c9W9i1IVz4MWJx3CYckjYp2NepNQ4cN53023/H3NTEWXKoJZgAASSxAAA5nj5j4zGbR6d3p12NPUAPzQodrGfeai9anLqAMA72Rgyj2tteyw6pruqNtWi1lWVX0Vpr1tfaVWz3d3skXUXI3aHRFabXHon9n77T1GQ7NqVhxWCWY29Ud1SwSzq+sw5/T2cfETDbW1uosTVKr6xrzq7EatBetVFSm0VEdWoJ3gE/VzIJ4TlHRvU2KwFTpZY9bvqLCBkNsxqmzk72RazZ4fr+GONvZEo9GQjFyrVMe11779Wv2Ztbdu6Vdze1FPpG3a/SKd9t4KQMc+JAi9BtSq8M1TFlViu9uOqsR3qSMMPaOEyWj6EXcHbqa8liakJcV9rTYCkKAcihieXF+/jL7o7sD8qLcurG2wMRXWaqlwMdlN5sE8zx+kknJvY17iha06b4KmZ9XLf3zLgmPV8owTHquQkzzDmo9U+Ur5Y2+qfIyugGcFpG1ipdipoG6pN24jdVndA39zJClvV8eOZo5ln7O1l3ixL1+jLWaXArZG3lVcdbgMvIHHEzUzCNq5WOD/VEzRcj5/aQulLMNFqihYMtFpVlYqwIXOQRxHKTNFyPundoVVvVYl2BU1dgsJbdAQqd4k93DPGHsVUZKNSMnya9TyrQ7bv0iallFqWWaLSW1I9v5lDvOqtqck9k8eCn3ngJK2jtrVdSht1aEJdqvQrqlr1F6BKyi7+nyN9S57PDO8Ofdsti7H2bVW5060FHxXYzMLN7liti5PPI7Pfw9kkNtLSacKiCpakewN1YVVqZa3c9kDi2EPLjKeB43Okn0hTlUzCjl55rD+XHa14t68mYltNZqNa5pS9NWNTpmNhLlNNQ2jBsrZuQO8cY5nEXouhGoeso9ApxVo6rB1iA3Omq6yy/Kf0cATx4zV6LbWm65jVVaH1Dp1thTdAcNZSoYMcjjS44DunNn9IHbWW6ewAITYKCFwH6skOQ2eOOAI8Tw4cZngXMhO+uYrFOGFGMXrnOnf99Hy13KevoBYWpa2yhhSgpG9U1maEs3q3AyoFm6Spzkd/Ey82j0R0+osutvBc3V1VrkLmlUJOazjIJJ4mUtWq1u6epa5s7i3OyvZuW79wJrDKcjhVkDhxHLiZOOzNa9iF7H3EvHq2isvUpV1sPAg87FK94x5jKS6imtO44syrJYzjGj5P1xz8iEvRbTfltRZZegOqNjDUs5KrRbd1qAByACwxnlk+MthtLZ9Ho16pepV8KleQgIywDYxxx48TINHRS1OrYPVvoKVBCb2AvVDLFsb4XqRujh65llX0W04UK2+yqiKAzY4KpUcu/tGZSa2RVWrUp/UquSznC7l6e1zabpWjNWtNbt1jVgO2FQgsgbBznIDg8sGXhkQbMp761Y8ONnpGJG7xJbOT2F/tEkkyazzPLrSpPH6awBM4TAmJJmSgCZIq5CRiZJq5CAKYcD5GVmZaSrgGW2lZUdq6Ydk2qqjPW7jKALWZShI38h6yMA8jnumpmX2/catbpLD13VMfSBWvesFeyCEUFVwDknAz4zTzCNu4+Sm+XD/LJeiPre77zm1tMbKLqhxNlNyAZxkshUDPvnNFzPukuZNaMnGSkuRkr+jF1/pLOrRnKB6CzMpQac1Esy827RPDu4ZGcibd0VDC/0mOs60ogD9ShdLlZipc8T1xJKlclRwHfoJyR4Ubkr+s8JPCXL3/0qNk9H0pRQ+GdSu6cEBFV3atB47u+3E8TkywTRVK7WLXWHcgs4RQ7HGMlsZMehM4NadadSTlJ7hOQJjDatB+oeQ7R+UyVD04TI51n7Uc+4KPmY0+qs7gg8yXP2gEsmcJkXT2sWIZs9nPIADjJBMACZwmBMSTAAmTK+Q8hIJMnV8h5D6QBUrHHE+Z+ss5W3es3mYBkOlgJ1mhVAyWbx6rUsKjQpLAlO1xL9j1QVyGxk92slD0m2jZU+lC9VuWXoti2hMEb6bpBbvHEjHHIHgZfTCNqs26VPTTD9STouZ8vvJchaP1j5fcSZMmqNPqkBwWGfAcT8BG21w7lY+4L9ZGPrP/NoQB1tW55BR5ksftGy7nm592FhOiAI6kHmM/yJb6xxVgSBz+cbbVIO/wCHGBkdJjBMh6ra+DuqpPiScCQ319p5YHkP8yxUpMplWguZdac9s/x//QkkmVGxmbefeJPZHPzlqTIyjwvBZCSksoCYkmBMQTIkgJlinIeQlYTLReQgHZXan1z/AOd0sZX6z1z5CAZLprWoOku3a+sGpqRWJ3bOOSEVt4boznJzwGeB4g6fMzPT4f8ApkOF4W97vWcGt8gMpGMjhx4YPGaOpN1QpYsVABZsbzYGN447zzmOZt1daFN/f+CVoz2vcZMkLSHte4ybMmoVV2pRWfeYDttwzx5CMNtRO7J8hj6xnX0Zuc+37CJTTzYjSTWWak7hptJDh2ix9VQPPjAWWHmx93CLSmLLASXDHkit1Zc2N9VEW8OA5/SONYe7hG92SUSmVXqI4oihVH8TmJPJRkd2cMM38fvJ5Mg6P1j/AB+8lkzTqfMz1bf6aAmJJgTEEyBeBMuJSg8R5iXUAJA13re4SfIO0OY8vvAMl032bqL6EWhA4DlrKiEJYAdnG8Rnj3Ag8fdNEjEgEjBIGR4HwhmGYLZVXKEYclnzH9Ke0PfJ0r9Me0P/ADuk+CoqdQnpH/l9hBUjlo7b+Y/2iIsOOE2o7I8yppJsQ7dwiMTs5LDXbycxAwzEs4HMgecGDs4TE7xPJSfbjA+cOqY8yB5do/4kHUii6NCcuQ9pD2j/AB+8lEyJpkwx4k9nv85IJmtJ5eT0qUHCCiwJiCYExBMiWCkPaHmPrLyUNJ7a/wAl+ol9ACQtpfp/+X2k2Q9pDsr5/aAQcwzE5hmAPac9pfOWErKD2l85YwCDYe2/sI/2iR2bvj+pXLOMkcU5Yz6gjBoQcT8WOfrLo1Ekak7dzlnOg31oPLJ/iM/PlO7rnuA8zk/Af5josz6oJ8hw+PKKFLn9q/8AUflw+sw6rZKNrBb6jH5fxYny7I+UOwp4Yz7OLf5kkaQfqLN5nA+AjioBwAAHsGJW23uXxio7Ii4Y8lPmx3R/n5Q/Ln9Te5Rj5mSSYhmmCQhKlXlz7ySSfnAmU20umOipyGuVm/ZV6Q/LgPjMrtL8UGORp6QPB7TvH+1eHzMg5xR6lt0ReXPyQeOt6Lz/AIPQCZUbR6T6SjIsuTeH6EO+/lheXvnl+0ukerv/ANW191gcKOwhGfAYBlvtXoojHQUaIFtTdpVs1FZcdliquGbPBeBPDwA8ZW6reyPbp/D1OlKP+VU3ztssLLzJ7LuNDoPxAW3V6emmo7tl1al7CAcFu5R9z7p6bPBOh+mZdp6at1IZNQAynmrLnIPkR8p73JUpOSeTQ6es6FpUhCgtHHO+c6hM/wBN9t/k9MNQU31F1SuoODutkEj2zQTIfitVnZd/9LUH4Wr/AJlj2PItIRnXhGWzaQ5snbNOqrFtDhl7xyZT+1h3GTcz5/2Vte7TWC2hyrDn3qw/aw5ET1bot07p1eK7MV6j9hPYsPihP+08fOYUsnpX/RFS3zOnrDzX3/JrKT2l8x9ZZkyqrPEeY+ssyZI8Qj2aXLFt4gHHAYHIY5+6dXSoOO6CfFu0fnHiY1feqAs7KqjmzEKo8yeEGUs6IWTEkzM7T/ETQ05C2G1vCkZH9xwJktp/inqHyKK0qHczels+eFHwlbqRR69t0Je3Gqhhdb0/vyPT7LAASSABzJOAPMzPbT6d6GnI63rGH6aRv/8AV6vznk+0Ns6i85vusf2Mx3R5LyEhSp1nyOjtvhWC1rzz2LTzf4Rutp/ila2Rp6VQfvsPWP54GAPnMrtHb+p1H+tc7A/pzhP7RwlfCVOTe50dt0ba230oJPr3fi9QhCTNj2VrqKGux1QupNmRkbgcb2R3jGZE3Zy4Yt4ybPZms0uto0dOp0zLTpFVLNV1vVjfZsLUoCkvvdk44EcTyGS4OlybP11wbQFSzv1lj2FtQyZO7uZAUJwGAOGAOPCO9IOkNNu1tFWllZ0lNlRO5jquuZuLkjgcdgZ7uPtiPxksrNulUY61a7d/xCFl3M+8PLnom09jkaUI1a1OjVg1GpGTxxS/bq358+W2mVl0vRXWnUbZqvI3TbqLX3eeMq5x7Z7fPCvw5XO0tN7Daf8A62nusso7M8r4nSjcwitlBerCZv8AEWvOy9YP+WD8HU/aaSU3TKre2frB/wC2vPwQt9pa9jnrZ4rQfavU+dqdBY9dlqqTXT1fWNwwu+SFz5kH4Sx2psRadLotSrtv6kXllOBu7jgAr344/KWfRnRvXpLtW19a6Vn6rU0tX1jWqACEUfuJYgcRjnmaDS2aGnaSjUae2tmSsaY3OjaZKzXhRukDdxxXiWwc8ZVg7WveSjNqKyo5eFzwtU89rzpnTBX9E/xIasrTrSWr4Bb+diD+v9w9vPzm12n+JmhqyKy9zf8ALXCf3Nj5Azx/pCtQ1WoFG71Qts6vdwVxn9Ps54iV5DyEjKbjsW0uhLS6n+rJNZWcLT33G02n+KWrsyKVrpXxA6yz+5uHwAmV1207rjvXWu58XYtjyHIe6RoSlyb3Oht7G3tvpQS9fHcIQhIm2EIQgBCEk6LZt1x3aa3c/wBIJA8zyHvgjKcYLik8IjQmx2b+HVpwdRYqD9idt/jyHzmn2f0Z0tGClQLD9dnbbzGeA90tjSkzn7r4itKGkHxvs28fxk872d0a1N+ClRCn9b9hPPJ5+6ajRdAk9bU2s7cMqmQvAYwWPE/Ka5mjTNLo0orc5a7+IruvpD9i7N/H8YHujGzqablFVaKMNkgcTw7zzM18y+wf9cfxf6TUS05+c5TfFJ5faEjbS0otptqbO7ZVajY54ZCpx8ZJnDBhNp5R87dINj6rQg0MxbSvYHRgPRu6jAyO5sd31xLf8RduafVV6Kyl1LlbS6j1qw252G8DvBvgfGeg6zSpajVWqGRhhlPI/wDf2zy7pX0LfSk21ZfTE8+bVexvZ/VK2sHVWN7TuqkP1dKkc46pZWPH32GYk5OQ8h9JBk6vkPISiZ2dpuxUIQlRvhCW+y+iur1GDXU24f8AiP2Ex4gnn7prtmfhnWuDqbS570r7Cf3HifgJOMJPY8u76XtLXSc9epav+u888rqZiFUEseSqCSfICaPZnQHV24LgVJ42et7lHH44npOh2XRQMU1IniVHaPm3Mx9mlyormctdfFNSWlvHHa9X4bepmtm9AdLVg2BrW/r4J/aPuTL9K1QBUVVUclUBVHkBFs0bZpcopbHMXF3XuXmtNv31bIGaNs0GaNmZNY4zRvieA4nwEeWgmTdNp8chAHdh6F1frGwBukAZyeM0AMg6ZDJogColjFRq0wDL28GYeDN9Y22CCCAQQQQRkEHmCJO2jSM7w59/tldvQDAdLOghXev0i5TiXoHEr7U8R7OY+lBsvZd1+FpqdzgZ3VJA8zyHvnr29LbSKBWoUADGcAADJ5nhK5U+I6Sz+IK1tTcZR4nybfr1nnWyvwwubDamxax+xPSWfH1R85r9mdEdHp8FKgzj/iW+kbPiM8B7hLkmIJmY04o0Lrpi7utJzwupaL++8CYgtAmNs0meUDNEM0S9oiOJgAzRGc8o/XpCZLq0MAr1oJkqrRSyq0ckppxAIFWhkuvS4kpa4oCANpXiOYnYQAjdixycIgFVq9PmVGo05mnsrzK/U6SAZ0mW+lb0a+X3kPVaSO0XBUUHmByHnAJRMbewDmYw1zHlw+s6mlJ5wDjajwESK2bnJ1WhkyrRwCsq0Um1aGT004joSARa9KJIWoRwCdgCQsViEIAQhCAEIQgBCEIARqyvMdhAK2/SZkT8jLspEdUIBXVaGSq9KJJCRWIA2tUWFioQAxCEIAQhCAEIQgBCEIAQhCAf/9k="/>
          <p:cNvSpPr>
            <a:spLocks noChangeAspect="1" noChangeArrowheads="1"/>
          </p:cNvSpPr>
          <p:nvPr/>
        </p:nvSpPr>
        <p:spPr bwMode="auto">
          <a:xfrm>
            <a:off x="31751" y="-82551"/>
            <a:ext cx="152400" cy="152400"/>
          </a:xfrm>
          <a:prstGeom prst="rect">
            <a:avLst/>
          </a:prstGeom>
          <a:noFill/>
          <a:ln w="9525">
            <a:noFill/>
            <a:miter lim="800000"/>
            <a:headEnd/>
            <a:tailEnd/>
          </a:ln>
        </p:spPr>
        <p:txBody>
          <a:bodyPr lIns="45691" tIns="22847" rIns="45691" bIns="22847"/>
          <a:lstStyle/>
          <a:p>
            <a:endParaRPr lang="en-US" sz="400">
              <a:latin typeface="Calibri" pitchFamily="34" charset="0"/>
            </a:endParaRPr>
          </a:p>
        </p:txBody>
      </p:sp>
      <p:sp>
        <p:nvSpPr>
          <p:cNvPr id="14" name="Rectangle 13"/>
          <p:cNvSpPr/>
          <p:nvPr/>
        </p:nvSpPr>
        <p:spPr>
          <a:xfrm>
            <a:off x="5894384" y="1293427"/>
            <a:ext cx="6137669" cy="4839738"/>
          </a:xfrm>
          <a:prstGeom prst="rect">
            <a:avLst/>
          </a:prstGeom>
        </p:spPr>
        <p:txBody>
          <a:bodyPr wrap="square" lIns="121873" tIns="60936" rIns="121873" bIns="60936">
            <a:spAutoFit/>
          </a:bodyPr>
          <a:lstStyle/>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Simplifying </a:t>
            </a:r>
            <a:r>
              <a:rPr lang="en-US" sz="2400" dirty="0">
                <a:solidFill>
                  <a:srgbClr val="FF0000"/>
                </a:solidFill>
                <a:cs typeface="Calibri" pitchFamily="34" charset="0"/>
                <a:sym typeface="Arial" pitchFamily="34" charset="0"/>
              </a:rPr>
              <a:t>Enterprise Mobility</a:t>
            </a:r>
            <a:r>
              <a:rPr lang="en-US" sz="2400" dirty="0">
                <a:cs typeface="Calibri" pitchFamily="34" charset="0"/>
                <a:sym typeface="Arial" pitchFamily="34" charset="0"/>
              </a:rPr>
              <a:t>: Easily connect mobile app to enterprise backend services &amp; security </a:t>
            </a:r>
          </a:p>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Speed Innovation &amp; Agility: </a:t>
            </a:r>
            <a:r>
              <a:rPr lang="en-US" sz="2400" dirty="0" smtClean="0">
                <a:cs typeface="Calibri" pitchFamily="34" charset="0"/>
                <a:sym typeface="Arial" pitchFamily="34" charset="0"/>
              </a:rPr>
              <a:t>Keep pace with business needs, create personalized engagement</a:t>
            </a:r>
          </a:p>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Reduce Cost: </a:t>
            </a:r>
            <a:r>
              <a:rPr lang="en-US" sz="2400" dirty="0" smtClean="0">
                <a:cs typeface="Calibri" pitchFamily="34" charset="0"/>
                <a:sym typeface="Arial" pitchFamily="34" charset="0"/>
              </a:rPr>
              <a:t>Reduce cost &amp; risk of mobile connectivity to enterprise data centers</a:t>
            </a:r>
          </a:p>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Personalize Engagements: </a:t>
            </a:r>
            <a:r>
              <a:rPr lang="en-US" sz="2400" dirty="0" smtClean="0">
                <a:cs typeface="Calibri" pitchFamily="34" charset="0"/>
                <a:sym typeface="Arial" pitchFamily="34" charset="0"/>
              </a:rPr>
              <a:t>Measure, analyze, engage and increase mobile ROI</a:t>
            </a:r>
            <a:endParaRPr lang="en-US" sz="2400" dirty="0" smtClean="0">
              <a:solidFill>
                <a:srgbClr val="FF0000"/>
              </a:solidFill>
              <a:cs typeface="Calibri" pitchFamily="34" charset="0"/>
              <a:sym typeface="Arial" pitchFamily="34" charset="0"/>
            </a:endParaRPr>
          </a:p>
        </p:txBody>
      </p:sp>
      <p:sp>
        <p:nvSpPr>
          <p:cNvPr id="11" name="Title 3"/>
          <p:cNvSpPr>
            <a:spLocks noGrp="1"/>
          </p:cNvSpPr>
          <p:nvPr>
            <p:ph type="title"/>
          </p:nvPr>
        </p:nvSpPr>
        <p:spPr bwMode="gray">
          <a:xfrm>
            <a:off x="531812" y="711200"/>
            <a:ext cx="11125200" cy="889000"/>
          </a:xfrm>
        </p:spPr>
        <p:txBody>
          <a:bodyPr/>
          <a:lstStyle/>
          <a:p>
            <a:r>
              <a:rPr lang="en-US" dirty="0" smtClean="0"/>
              <a:t>Oracle Mobile Cloud Service </a:t>
            </a:r>
            <a:endParaRPr lang="en-US" b="1" dirty="0"/>
          </a:p>
        </p:txBody>
      </p:sp>
      <p:pic>
        <p:nvPicPr>
          <p:cNvPr id="128002" name="Picture 2"/>
          <p:cNvPicPr>
            <a:picLocks noChangeAspect="1" noChangeArrowheads="1"/>
          </p:cNvPicPr>
          <p:nvPr/>
        </p:nvPicPr>
        <p:blipFill>
          <a:blip r:embed="rId3"/>
          <a:srcRect/>
          <a:stretch>
            <a:fillRect/>
          </a:stretch>
        </p:blipFill>
        <p:spPr bwMode="auto">
          <a:xfrm>
            <a:off x="455612" y="1676400"/>
            <a:ext cx="5496157" cy="3632200"/>
          </a:xfrm>
          <a:prstGeom prst="rect">
            <a:avLst/>
          </a:prstGeom>
          <a:noFill/>
          <a:ln w="9525">
            <a:noFill/>
            <a:miter lim="800000"/>
            <a:headEnd/>
            <a:tailEnd/>
          </a:ln>
          <a:effectLst/>
        </p:spPr>
      </p:pic>
      <p:sp>
        <p:nvSpPr>
          <p:cNvPr id="8" name="Footer Placeholder 1"/>
          <p:cNvSpPr txBox="1">
            <a:spLocks/>
          </p:cNvSpPr>
          <p:nvPr/>
        </p:nvSpPr>
        <p:spPr>
          <a:xfrm>
            <a:off x="8694443" y="6532245"/>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67671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e 109"/>
          <p:cNvGrpSpPr>
            <a:grpSpLocks/>
          </p:cNvGrpSpPr>
          <p:nvPr/>
        </p:nvGrpSpPr>
        <p:grpSpPr bwMode="auto">
          <a:xfrm>
            <a:off x="9795513" y="3218762"/>
            <a:ext cx="2921191" cy="2315264"/>
            <a:chOff x="3696341" y="3875381"/>
            <a:chExt cx="2380082" cy="1844804"/>
          </a:xfrm>
        </p:grpSpPr>
        <p:sp>
          <p:nvSpPr>
            <p:cNvPr id="72"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73"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74" name="Tekstboks 104"/>
            <p:cNvSpPr txBox="1">
              <a:spLocks noChangeArrowheads="1"/>
            </p:cNvSpPr>
            <p:nvPr/>
          </p:nvSpPr>
          <p:spPr bwMode="auto">
            <a:xfrm>
              <a:off x="3696341" y="5412188"/>
              <a:ext cx="185917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Enterprise Architect</a:t>
              </a:r>
              <a:endParaRPr lang="da-DK" dirty="0">
                <a:solidFill>
                  <a:srgbClr val="080808"/>
                </a:solidFill>
                <a:latin typeface="Calibri" pitchFamily="-84" charset="0"/>
              </a:endParaRPr>
            </a:p>
          </p:txBody>
        </p:sp>
      </p:grpSp>
      <p:grpSp>
        <p:nvGrpSpPr>
          <p:cNvPr id="53" name="Gruppe 110"/>
          <p:cNvGrpSpPr>
            <a:grpSpLocks/>
          </p:cNvGrpSpPr>
          <p:nvPr/>
        </p:nvGrpSpPr>
        <p:grpSpPr bwMode="auto">
          <a:xfrm>
            <a:off x="7811008" y="1997367"/>
            <a:ext cx="2803698" cy="2190118"/>
            <a:chOff x="5503734" y="3875381"/>
            <a:chExt cx="2291422" cy="1874402"/>
          </a:xfrm>
        </p:grpSpPr>
        <p:sp>
          <p:nvSpPr>
            <p:cNvPr id="54"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7"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8"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MCS </a:t>
              </a:r>
              <a:r>
                <a:rPr lang="da-DK" dirty="0" err="1" smtClean="0">
                  <a:solidFill>
                    <a:srgbClr val="080808"/>
                  </a:solidFill>
                  <a:latin typeface="Calibri" pitchFamily="-84" charset="0"/>
                </a:rPr>
                <a:t>Admin</a:t>
              </a:r>
              <a:endParaRPr lang="da-DK" dirty="0">
                <a:solidFill>
                  <a:srgbClr val="080808"/>
                </a:solidFill>
                <a:latin typeface="Calibri" pitchFamily="-84" charset="0"/>
              </a:endParaRPr>
            </a:p>
          </p:txBody>
        </p:sp>
      </p:grpSp>
      <p:grpSp>
        <p:nvGrpSpPr>
          <p:cNvPr id="2" name="Gruppe 11"/>
          <p:cNvGrpSpPr>
            <a:grpSpLocks/>
          </p:cNvGrpSpPr>
          <p:nvPr/>
        </p:nvGrpSpPr>
        <p:grpSpPr bwMode="auto">
          <a:xfrm>
            <a:off x="450544" y="1696210"/>
            <a:ext cx="2470647" cy="2065056"/>
            <a:chOff x="487363" y="1327433"/>
            <a:chExt cx="1853468" cy="2065055"/>
          </a:xfrm>
        </p:grpSpPr>
        <p:sp>
          <p:nvSpPr>
            <p:cNvPr id="13" name="Line 33"/>
            <p:cNvSpPr>
              <a:spLocks noChangeShapeType="1"/>
            </p:cNvSpPr>
            <p:nvPr/>
          </p:nvSpPr>
          <p:spPr bwMode="auto">
            <a:xfrm flipV="1">
              <a:off x="487363"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192" name="Rektangel 13"/>
            <p:cNvSpPr>
              <a:spLocks noChangeArrowheads="1"/>
            </p:cNvSpPr>
            <p:nvPr/>
          </p:nvSpPr>
          <p:spPr bwMode="auto">
            <a:xfrm>
              <a:off x="493631" y="1327433"/>
              <a:ext cx="1847200" cy="1625059"/>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100" b="1" noProof="1" smtClean="0">
                  <a:solidFill>
                    <a:srgbClr val="080808"/>
                  </a:solidFill>
                  <a:latin typeface="Calibri" pitchFamily="-84" charset="0"/>
                  <a:ea typeface="Arial" pitchFamily="-84" charset="0"/>
                  <a:cs typeface="Arial" pitchFamily="-84" charset="0"/>
                </a:rPr>
                <a:t>Mobile App Developer</a:t>
              </a:r>
              <a:endParaRPr sz="21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mobile applications that call backend services”</a:t>
              </a:r>
              <a:endParaRPr lang="en-US" i="1" kern="0" dirty="0">
                <a:solidFill>
                  <a:srgbClr val="FF0000"/>
                </a:solidFill>
                <a:ea typeface="ＭＳ Ｐゴシック" charset="-128"/>
                <a:cs typeface="ＭＳ Ｐゴシック" charset="-128"/>
              </a:endParaRPr>
            </a:p>
          </p:txBody>
        </p:sp>
      </p:grpSp>
      <p:grpSp>
        <p:nvGrpSpPr>
          <p:cNvPr id="3" name="Gruppe 14"/>
          <p:cNvGrpSpPr>
            <a:grpSpLocks/>
          </p:cNvGrpSpPr>
          <p:nvPr/>
        </p:nvGrpSpPr>
        <p:grpSpPr bwMode="auto">
          <a:xfrm>
            <a:off x="1999718" y="4365426"/>
            <a:ext cx="2800972" cy="1897068"/>
            <a:chOff x="52777" y="3688080"/>
            <a:chExt cx="2101278" cy="1896769"/>
          </a:xfrm>
        </p:grpSpPr>
        <p:sp>
          <p:nvSpPr>
            <p:cNvPr id="16" name="Line 36"/>
            <p:cNvSpPr>
              <a:spLocks noChangeShapeType="1"/>
            </p:cNvSpPr>
            <p:nvPr/>
          </p:nvSpPr>
          <p:spPr bwMode="auto">
            <a:xfrm flipV="1">
              <a:off x="2136141" y="3688080"/>
              <a:ext cx="0" cy="1896769"/>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90" name="Rektangel 16"/>
            <p:cNvSpPr>
              <a:spLocks noChangeArrowheads="1"/>
            </p:cNvSpPr>
            <p:nvPr/>
          </p:nvSpPr>
          <p:spPr bwMode="auto">
            <a:xfrm>
              <a:off x="52777" y="3876001"/>
              <a:ext cx="2101278" cy="1286303"/>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Service Developers</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backend services that mobile applications call”</a:t>
              </a:r>
              <a:endParaRPr lang="en-US" i="1" kern="0" dirty="0">
                <a:solidFill>
                  <a:srgbClr val="FF0000"/>
                </a:solidFill>
                <a:ea typeface="ＭＳ Ｐゴシック" charset="-128"/>
                <a:cs typeface="ＭＳ Ｐゴシック" charset="-128"/>
              </a:endParaRPr>
            </a:p>
          </p:txBody>
        </p:sp>
      </p:grpSp>
      <p:grpSp>
        <p:nvGrpSpPr>
          <p:cNvPr id="4" name="Gruppe 17"/>
          <p:cNvGrpSpPr>
            <a:grpSpLocks/>
          </p:cNvGrpSpPr>
          <p:nvPr/>
        </p:nvGrpSpPr>
        <p:grpSpPr bwMode="auto">
          <a:xfrm>
            <a:off x="5612067" y="1142999"/>
            <a:ext cx="2135438" cy="2179434"/>
            <a:chOff x="407388" y="1168755"/>
            <a:chExt cx="1729919" cy="2223733"/>
          </a:xfrm>
        </p:grpSpPr>
        <p:sp>
          <p:nvSpPr>
            <p:cNvPr id="19" name="Line 33"/>
            <p:cNvSpPr>
              <a:spLocks noChangeShapeType="1"/>
            </p:cNvSpPr>
            <p:nvPr/>
          </p:nvSpPr>
          <p:spPr bwMode="auto">
            <a:xfrm flipV="1">
              <a:off x="452076"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88" name="Rektangel 19"/>
            <p:cNvSpPr>
              <a:spLocks noChangeArrowheads="1"/>
            </p:cNvSpPr>
            <p:nvPr/>
          </p:nvSpPr>
          <p:spPr bwMode="auto">
            <a:xfrm>
              <a:off x="407388" y="1168755"/>
              <a:ext cx="1729919" cy="1871285"/>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000" b="1" noProof="1" smtClean="0">
                  <a:solidFill>
                    <a:srgbClr val="080808"/>
                  </a:solidFill>
                  <a:latin typeface="Calibri" pitchFamily="-84" charset="0"/>
                  <a:ea typeface="Arial" pitchFamily="-84" charset="0"/>
                  <a:cs typeface="Arial" pitchFamily="-84" charset="0"/>
                </a:rPr>
                <a:t>Line of Business Stakeholders</a:t>
              </a:r>
              <a:endParaRPr sz="20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am responsible for the success of our mobilization strategy”</a:t>
              </a:r>
              <a:endParaRPr lang="en-US" i="1" kern="0" dirty="0">
                <a:solidFill>
                  <a:srgbClr val="FF0000"/>
                </a:solidFill>
                <a:ea typeface="ＭＳ Ｐゴシック" charset="-128"/>
                <a:cs typeface="ＭＳ Ｐゴシック" charset="-128"/>
              </a:endParaRPr>
            </a:p>
          </p:txBody>
        </p:sp>
      </p:grpSp>
      <p:grpSp>
        <p:nvGrpSpPr>
          <p:cNvPr id="6" name="Gruppe 109"/>
          <p:cNvGrpSpPr>
            <a:grpSpLocks/>
          </p:cNvGrpSpPr>
          <p:nvPr/>
        </p:nvGrpSpPr>
        <p:grpSpPr bwMode="auto">
          <a:xfrm>
            <a:off x="177336" y="3574362"/>
            <a:ext cx="2537463" cy="2315264"/>
            <a:chOff x="3782957" y="3875381"/>
            <a:chExt cx="2293466" cy="1844804"/>
          </a:xfrm>
        </p:grpSpPr>
        <p:sp>
          <p:nvSpPr>
            <p:cNvPr id="43"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44"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45" name="Tekstboks 104"/>
            <p:cNvSpPr txBox="1">
              <a:spLocks noChangeArrowheads="1"/>
            </p:cNvSpPr>
            <p:nvPr/>
          </p:nvSpPr>
          <p:spPr bwMode="auto">
            <a:xfrm>
              <a:off x="3782957" y="5412188"/>
              <a:ext cx="168593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Mobile Developer</a:t>
              </a:r>
              <a:endParaRPr lang="da-DK" dirty="0">
                <a:solidFill>
                  <a:srgbClr val="080808"/>
                </a:solidFill>
                <a:latin typeface="Calibri" pitchFamily="-84" charset="0"/>
              </a:endParaRPr>
            </a:p>
          </p:txBody>
        </p:sp>
      </p:grpSp>
      <p:grpSp>
        <p:nvGrpSpPr>
          <p:cNvPr id="7" name="Gruppe 108"/>
          <p:cNvGrpSpPr>
            <a:grpSpLocks/>
          </p:cNvGrpSpPr>
          <p:nvPr/>
        </p:nvGrpSpPr>
        <p:grpSpPr bwMode="auto">
          <a:xfrm>
            <a:off x="2848850" y="1945663"/>
            <a:ext cx="3026045" cy="2459567"/>
            <a:chOff x="2105026" y="3875381"/>
            <a:chExt cx="2269596" cy="1844804"/>
          </a:xfrm>
        </p:grpSpPr>
        <p:sp>
          <p:nvSpPr>
            <p:cNvPr id="49" name="Kombinationstegning 122"/>
            <p:cNvSpPr/>
            <p:nvPr/>
          </p:nvSpPr>
          <p:spPr bwMode="auto">
            <a:xfrm>
              <a:off x="3444442"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0" name="Rektangel 123"/>
            <p:cNvSpPr>
              <a:spLocks noChangeArrowheads="1"/>
            </p:cNvSpPr>
            <p:nvPr/>
          </p:nvSpPr>
          <p:spPr bwMode="auto">
            <a:xfrm>
              <a:off x="2105026" y="3875381"/>
              <a:ext cx="1563324"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1" name="Tekstboks 124"/>
            <p:cNvSpPr txBox="1">
              <a:spLocks noChangeArrowheads="1"/>
            </p:cNvSpPr>
            <p:nvPr/>
          </p:nvSpPr>
          <p:spPr bwMode="auto">
            <a:xfrm>
              <a:off x="2809478" y="5412188"/>
              <a:ext cx="138552" cy="288561"/>
            </a:xfrm>
            <a:prstGeom prst="rect">
              <a:avLst/>
            </a:prstGeom>
            <a:noFill/>
            <a:ln w="9525">
              <a:noFill/>
              <a:miter lim="800000"/>
              <a:headEnd/>
              <a:tailEnd/>
            </a:ln>
          </p:spPr>
          <p:txBody>
            <a:bodyPr wrap="none">
              <a:prstTxWarp prst="textNoShape">
                <a:avLst/>
              </a:prstTxWarp>
              <a:spAutoFit/>
            </a:bodyPr>
            <a:lstStyle/>
            <a:p>
              <a:pPr algn="ctr"/>
              <a:endParaRPr lang="da-DK" sz="1900" dirty="0">
                <a:solidFill>
                  <a:srgbClr val="080808"/>
                </a:solidFill>
                <a:latin typeface="Calibri" pitchFamily="-84" charset="0"/>
              </a:endParaRPr>
            </a:p>
          </p:txBody>
        </p:sp>
      </p:grpSp>
      <p:sp>
        <p:nvSpPr>
          <p:cNvPr id="63" name="Title 62"/>
          <p:cNvSpPr>
            <a:spLocks noGrp="1"/>
          </p:cNvSpPr>
          <p:nvPr>
            <p:ph type="title"/>
          </p:nvPr>
        </p:nvSpPr>
        <p:spPr>
          <a:xfrm>
            <a:off x="531812" y="286084"/>
            <a:ext cx="11125200" cy="748632"/>
          </a:xfrm>
        </p:spPr>
        <p:txBody>
          <a:bodyPr/>
          <a:lstStyle/>
          <a:p>
            <a:r>
              <a:rPr lang="en-US" dirty="0" smtClean="0"/>
              <a:t>Geared for all involved Personas</a:t>
            </a:r>
            <a:endParaRPr lang="en-US" dirty="0"/>
          </a:p>
        </p:txBody>
      </p:sp>
      <p:grpSp>
        <p:nvGrpSpPr>
          <p:cNvPr id="9" name="Gruppe 110"/>
          <p:cNvGrpSpPr>
            <a:grpSpLocks/>
          </p:cNvGrpSpPr>
          <p:nvPr/>
        </p:nvGrpSpPr>
        <p:grpSpPr bwMode="auto">
          <a:xfrm>
            <a:off x="5343364" y="3321342"/>
            <a:ext cx="2975677" cy="2190118"/>
            <a:chOff x="5503734" y="3875381"/>
            <a:chExt cx="2291422" cy="1874402"/>
          </a:xfrm>
        </p:grpSpPr>
        <p:sp>
          <p:nvSpPr>
            <p:cNvPr id="67"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68"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69"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LOB </a:t>
              </a:r>
              <a:r>
                <a:rPr lang="da-DK" dirty="0" err="1" smtClean="0">
                  <a:solidFill>
                    <a:srgbClr val="080808"/>
                  </a:solidFill>
                  <a:latin typeface="Calibri" pitchFamily="-84" charset="0"/>
                </a:rPr>
                <a:t>Stake</a:t>
              </a:r>
              <a:r>
                <a:rPr lang="da-DK" dirty="0" err="1">
                  <a:solidFill>
                    <a:srgbClr val="080808"/>
                  </a:solidFill>
                  <a:latin typeface="Calibri" pitchFamily="-84" charset="0"/>
                </a:rPr>
                <a:t>h</a:t>
              </a:r>
              <a:r>
                <a:rPr lang="da-DK" dirty="0" err="1" smtClean="0">
                  <a:solidFill>
                    <a:srgbClr val="080808"/>
                  </a:solidFill>
                  <a:latin typeface="Calibri" pitchFamily="-84" charset="0"/>
                </a:rPr>
                <a:t>older</a:t>
              </a:r>
              <a:endParaRPr lang="da-DK" dirty="0">
                <a:solidFill>
                  <a:srgbClr val="080808"/>
                </a:solidFill>
                <a:latin typeface="Calibri" pitchFamily="-84" charset="0"/>
              </a:endParaRPr>
            </a:p>
          </p:txBody>
        </p:sp>
      </p:grpSp>
      <p:pic>
        <p:nvPicPr>
          <p:cNvPr id="42" name="Picture 41" descr="MSB small business Clive man concentrating laptop wor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7050" y="3225940"/>
            <a:ext cx="1711453" cy="2046755"/>
          </a:xfrm>
          <a:prstGeom prst="rect">
            <a:avLst/>
          </a:prstGeom>
          <a:noFill/>
          <a:ln w="9525">
            <a:noFill/>
            <a:miter lim="800000"/>
            <a:headEnd/>
            <a:tailEnd/>
          </a:ln>
        </p:spPr>
      </p:pic>
      <p:sp>
        <p:nvSpPr>
          <p:cNvPr id="38" name="Title 1"/>
          <p:cNvSpPr txBox="1">
            <a:spLocks/>
          </p:cNvSpPr>
          <p:nvPr/>
        </p:nvSpPr>
        <p:spPr>
          <a:xfrm>
            <a:off x="1085342" y="317305"/>
            <a:ext cx="9413592" cy="541860"/>
          </a:xfrm>
          <a:prstGeom prst="rect">
            <a:avLst/>
          </a:prstGeom>
        </p:spPr>
        <p:txBody>
          <a:bodyPr vert="horz" lIns="0" tIns="0" rIns="0" bIns="0" rtlCol="0" anchor="ctr" anchorCtr="0">
            <a:noAutofit/>
          </a:bodyPr>
          <a:lstStyle/>
          <a:p>
            <a:pPr defTabSz="304747">
              <a:spcAft>
                <a:spcPts val="800"/>
              </a:spcAft>
              <a:buClr>
                <a:srgbClr val="FF0000"/>
              </a:buClr>
              <a:buSzPct val="85000"/>
              <a:defRPr/>
            </a:pPr>
            <a:endParaRPr lang="en-US" dirty="0">
              <a:solidFill>
                <a:srgbClr val="FF1414"/>
              </a:solidFill>
              <a:ea typeface="ＭＳ Ｐゴシック" pitchFamily="127" charset="-128"/>
              <a:cs typeface="ＭＳ Ｐゴシック" pitchFamily="127" charset="-128"/>
            </a:endParaRPr>
          </a:p>
        </p:txBody>
      </p:sp>
      <p:pic>
        <p:nvPicPr>
          <p:cNvPr id="40" name="Picture 39" descr="Mia.jpg"/>
          <p:cNvPicPr>
            <a:picLocks noChangeAspect="1"/>
          </p:cNvPicPr>
          <p:nvPr/>
        </p:nvPicPr>
        <p:blipFill>
          <a:blip r:embed="rId4" cstate="print"/>
          <a:stretch>
            <a:fillRect/>
          </a:stretch>
        </p:blipFill>
        <p:spPr>
          <a:xfrm>
            <a:off x="619165" y="3579449"/>
            <a:ext cx="1428843" cy="1756176"/>
          </a:xfrm>
          <a:prstGeom prst="rect">
            <a:avLst/>
          </a:prstGeom>
          <a:ln>
            <a:noFill/>
          </a:ln>
          <a:effectLst>
            <a:softEdge rad="112500"/>
          </a:effectLst>
        </p:spPr>
      </p:pic>
      <p:pic>
        <p:nvPicPr>
          <p:cNvPr id="47" name="Picture 46" descr="Mike.jpg"/>
          <p:cNvPicPr>
            <a:picLocks noChangeAspect="1"/>
          </p:cNvPicPr>
          <p:nvPr/>
        </p:nvPicPr>
        <p:blipFill>
          <a:blip r:embed="rId5" cstate="print"/>
          <a:stretch>
            <a:fillRect/>
          </a:stretch>
        </p:blipFill>
        <p:spPr>
          <a:xfrm>
            <a:off x="5585226" y="3378759"/>
            <a:ext cx="1634363" cy="1814147"/>
          </a:xfrm>
          <a:prstGeom prst="rect">
            <a:avLst/>
          </a:prstGeom>
          <a:ln>
            <a:noFill/>
          </a:ln>
          <a:effectLst>
            <a:softEdge rad="112500"/>
          </a:effectLst>
        </p:spPr>
      </p:pic>
      <p:pic>
        <p:nvPicPr>
          <p:cNvPr id="46" name="Picture 45" descr="Jeff.jpg"/>
          <p:cNvPicPr>
            <a:picLocks noChangeAspect="1"/>
          </p:cNvPicPr>
          <p:nvPr/>
        </p:nvPicPr>
        <p:blipFill>
          <a:blip r:embed="rId6" cstate="print">
            <a:alphaModFix amt="99000"/>
            <a:extLst>
              <a:ext uri="{28A0092B-C50C-407E-A947-70E740481C1C}">
                <a14:useLocalDpi xmlns:a14="http://schemas.microsoft.com/office/drawing/2010/main"/>
              </a:ext>
            </a:extLst>
          </a:blip>
          <a:srcRect/>
          <a:stretch>
            <a:fillRect/>
          </a:stretch>
        </p:blipFill>
        <p:spPr>
          <a:xfrm>
            <a:off x="2906861" y="1960406"/>
            <a:ext cx="1600551" cy="1539393"/>
          </a:xfrm>
          <a:prstGeom prst="rect">
            <a:avLst/>
          </a:prstGeom>
          <a:ln>
            <a:noFill/>
          </a:ln>
          <a:effectLst>
            <a:softEdge rad="112500"/>
          </a:effectLst>
        </p:spPr>
      </p:pic>
      <p:pic>
        <p:nvPicPr>
          <p:cNvPr id="48" name="Picture 47" descr="Samir.jpg"/>
          <p:cNvPicPr>
            <a:picLocks noChangeAspect="1"/>
          </p:cNvPicPr>
          <p:nvPr/>
        </p:nvPicPr>
        <p:blipFill>
          <a:blip r:embed="rId7" cstate="print">
            <a:alphaModFix amt="75000"/>
            <a:extLst>
              <a:ext uri="{28A0092B-C50C-407E-A947-70E740481C1C}">
                <a14:useLocalDpi xmlns:a14="http://schemas.microsoft.com/office/drawing/2010/main"/>
              </a:ext>
            </a:extLst>
          </a:blip>
          <a:srcRect/>
          <a:stretch>
            <a:fillRect/>
          </a:stretch>
        </p:blipFill>
        <p:spPr>
          <a:xfrm>
            <a:off x="3737633" y="2434916"/>
            <a:ext cx="1168477" cy="1403545"/>
          </a:xfrm>
          <a:prstGeom prst="rect">
            <a:avLst/>
          </a:prstGeom>
          <a:ln>
            <a:noFill/>
          </a:ln>
          <a:effectLst>
            <a:softEdge rad="112500"/>
          </a:effectLst>
        </p:spPr>
      </p:pic>
      <p:sp>
        <p:nvSpPr>
          <p:cNvPr id="52" name="Tekstboks 104"/>
          <p:cNvSpPr txBox="1">
            <a:spLocks noChangeArrowheads="1"/>
          </p:cNvSpPr>
          <p:nvPr/>
        </p:nvSpPr>
        <p:spPr bwMode="auto">
          <a:xfrm>
            <a:off x="2757606" y="3697555"/>
            <a:ext cx="2071246" cy="707864"/>
          </a:xfrm>
          <a:prstGeom prst="rect">
            <a:avLst/>
          </a:prstGeom>
          <a:noFill/>
          <a:ln w="9525">
            <a:noFill/>
            <a:miter lim="800000"/>
            <a:headEnd/>
            <a:tailEnd/>
          </a:ln>
        </p:spPr>
        <p:txBody>
          <a:bodyPr wrap="square" lIns="121899" tIns="60949" rIns="121899" bIns="60949">
            <a:prstTxWarp prst="textNoShape">
              <a:avLst/>
            </a:prstTxWarp>
            <a:spAutoFit/>
          </a:bodyPr>
          <a:lstStyle/>
          <a:p>
            <a:pPr algn="ctr"/>
            <a:r>
              <a:rPr lang="da-DK" sz="1900" dirty="0" smtClean="0">
                <a:solidFill>
                  <a:srgbClr val="080808"/>
                </a:solidFill>
                <a:latin typeface="Calibri" pitchFamily="-84" charset="0"/>
              </a:rPr>
              <a:t>Service Developers</a:t>
            </a:r>
            <a:endParaRPr lang="da-DK" sz="1900" dirty="0">
              <a:solidFill>
                <a:srgbClr val="080808"/>
              </a:solidFill>
              <a:latin typeface="Calibri" pitchFamily="-84" charset="0"/>
            </a:endParaRPr>
          </a:p>
        </p:txBody>
      </p:sp>
      <p:pic>
        <p:nvPicPr>
          <p:cNvPr id="39" name="Picture 38" descr="Amanda.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0281" y="2016125"/>
            <a:ext cx="1571728" cy="1888474"/>
          </a:xfrm>
          <a:prstGeom prst="rect">
            <a:avLst/>
          </a:prstGeom>
          <a:ln>
            <a:noFill/>
          </a:ln>
          <a:effectLst>
            <a:softEdge rad="112500"/>
          </a:effectLst>
        </p:spPr>
      </p:pic>
      <p:grpSp>
        <p:nvGrpSpPr>
          <p:cNvPr id="60" name="Gruppe 17"/>
          <p:cNvGrpSpPr>
            <a:grpSpLocks/>
          </p:cNvGrpSpPr>
          <p:nvPr/>
        </p:nvGrpSpPr>
        <p:grpSpPr bwMode="auto">
          <a:xfrm>
            <a:off x="9783495" y="1428749"/>
            <a:ext cx="2135438" cy="1782560"/>
            <a:chOff x="175887" y="1298336"/>
            <a:chExt cx="1729919" cy="1818791"/>
          </a:xfrm>
        </p:grpSpPr>
        <p:sp>
          <p:nvSpPr>
            <p:cNvPr id="61" name="Line 33"/>
            <p:cNvSpPr>
              <a:spLocks noChangeShapeType="1"/>
            </p:cNvSpPr>
            <p:nvPr/>
          </p:nvSpPr>
          <p:spPr bwMode="auto">
            <a:xfrm flipV="1">
              <a:off x="1892527" y="1427917"/>
              <a:ext cx="3632" cy="1689210"/>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2" name="Rektangel 19"/>
            <p:cNvSpPr>
              <a:spLocks noChangeArrowheads="1"/>
            </p:cNvSpPr>
            <p:nvPr/>
          </p:nvSpPr>
          <p:spPr bwMode="auto">
            <a:xfrm>
              <a:off x="175887" y="1298336"/>
              <a:ext cx="1729919" cy="1626688"/>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Enterprise Architect</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make sure we have a secure, scalable solution”</a:t>
              </a:r>
              <a:endParaRPr lang="en-US" i="1" kern="0" dirty="0">
                <a:solidFill>
                  <a:srgbClr val="FF0000"/>
                </a:solidFill>
                <a:ea typeface="ＭＳ Ｐゴシック" charset="-128"/>
                <a:cs typeface="ＭＳ Ｐゴシック" charset="-128"/>
              </a:endParaRPr>
            </a:p>
          </p:txBody>
        </p:sp>
      </p:grpSp>
      <p:grpSp>
        <p:nvGrpSpPr>
          <p:cNvPr id="64" name="Gruppe 20"/>
          <p:cNvGrpSpPr>
            <a:grpSpLocks/>
          </p:cNvGrpSpPr>
          <p:nvPr/>
        </p:nvGrpSpPr>
        <p:grpSpPr bwMode="auto">
          <a:xfrm>
            <a:off x="7477612" y="4144585"/>
            <a:ext cx="2099634" cy="2019054"/>
            <a:chOff x="313991" y="3596607"/>
            <a:chExt cx="1575134" cy="2018419"/>
          </a:xfrm>
        </p:grpSpPr>
        <p:sp>
          <p:nvSpPr>
            <p:cNvPr id="65" name="Line 36"/>
            <p:cNvSpPr>
              <a:spLocks noChangeShapeType="1"/>
            </p:cNvSpPr>
            <p:nvPr/>
          </p:nvSpPr>
          <p:spPr bwMode="auto">
            <a:xfrm flipV="1">
              <a:off x="1889125" y="3718560"/>
              <a:ext cx="0" cy="1896466"/>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6" name="Rektangel 22"/>
            <p:cNvSpPr>
              <a:spLocks noChangeArrowheads="1"/>
            </p:cNvSpPr>
            <p:nvPr/>
          </p:nvSpPr>
          <p:spPr bwMode="auto">
            <a:xfrm>
              <a:off x="313991" y="3596607"/>
              <a:ext cx="1407817" cy="1701469"/>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100" b="1" noProof="1" smtClean="0">
                  <a:solidFill>
                    <a:srgbClr val="080808"/>
                  </a:solidFill>
                  <a:latin typeface="Calibri" pitchFamily="-84" charset="0"/>
                  <a:ea typeface="Arial" pitchFamily="-84" charset="0"/>
                  <a:cs typeface="Arial" pitchFamily="-84" charset="0"/>
                </a:rPr>
                <a:t>MCS Admin</a:t>
              </a:r>
              <a:endParaRPr sz="2100" b="1" noProof="1" smtClean="0">
                <a:solidFill>
                  <a:srgbClr val="080808"/>
                </a:solidFill>
                <a:latin typeface="Calibri" pitchFamily="-84" charset="0"/>
                <a:ea typeface="Arial" pitchFamily="-84" charset="0"/>
                <a:cs typeface="Arial" pitchFamily="-84" charset="0"/>
              </a:endParaRPr>
            </a:p>
            <a:p>
              <a:pPr algn="r" defTabSz="1068730">
                <a:spcBef>
                  <a:spcPct val="20000"/>
                </a:spcBef>
              </a:pPr>
              <a:r>
                <a:rPr lang="en-US" sz="1900" i="1" kern="0" dirty="0" smtClean="0">
                  <a:solidFill>
                    <a:srgbClr val="FF0000"/>
                  </a:solidFill>
                  <a:ea typeface="ＭＳ Ｐゴシック" charset="-128"/>
                  <a:cs typeface="ＭＳ Ｐゴシック" charset="-128"/>
                </a:rPr>
                <a:t>“I administer MCS for our company”</a:t>
              </a:r>
            </a:p>
            <a:p>
              <a:pPr algn="r" defTabSz="1068730">
                <a:spcBef>
                  <a:spcPct val="20000"/>
                </a:spcBef>
              </a:pPr>
              <a:r>
                <a:rPr lang="en-US" sz="1900" noProof="1" smtClean="0">
                  <a:solidFill>
                    <a:srgbClr val="080808"/>
                  </a:solidFill>
                  <a:latin typeface="Calibri" pitchFamily="-84" charset="0"/>
                  <a:ea typeface="Arial" pitchFamily="-84" charset="0"/>
                  <a:cs typeface="Arial" pitchFamily="-84" charset="0"/>
                </a:rPr>
                <a:t>. </a:t>
              </a:r>
              <a:endParaRPr sz="1900" noProof="1">
                <a:solidFill>
                  <a:srgbClr val="080808"/>
                </a:solidFill>
                <a:latin typeface="Calibri" pitchFamily="-84" charset="0"/>
                <a:ea typeface="Arial" pitchFamily="-84" charset="0"/>
                <a:cs typeface="Arial" pitchFamily="-84" charset="0"/>
              </a:endParaRPr>
            </a:p>
          </p:txBody>
        </p:sp>
      </p:grpSp>
    </p:spTree>
    <p:extLst>
      <p:ext uri="{BB962C8B-B14F-4D97-AF65-F5344CB8AC3E}">
        <p14:creationId xmlns:p14="http://schemas.microsoft.com/office/powerpoint/2010/main" val="166276174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7"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10" name="Group 112"/>
          <p:cNvGrpSpPr/>
          <p:nvPr/>
        </p:nvGrpSpPr>
        <p:grpSpPr>
          <a:xfrm>
            <a:off x="512265"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5412"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0104"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9" name="Group 188"/>
          <p:cNvGrpSpPr/>
          <p:nvPr/>
        </p:nvGrpSpPr>
        <p:grpSpPr>
          <a:xfrm>
            <a:off x="3418182" y="2167757"/>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22"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23"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1">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6367"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8082" y="3111731"/>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225" name="Group 224"/>
          <p:cNvGrpSpPr/>
          <p:nvPr/>
        </p:nvGrpSpPr>
        <p:grpSpPr>
          <a:xfrm>
            <a:off x="191647" y="3037761"/>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pic>
        <p:nvPicPr>
          <p:cNvPr id="228" name="Picture 227" descr="Screen_14.png"/>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4517516" y="2562537"/>
            <a:ext cx="2325055" cy="3200087"/>
          </a:xfrm>
          <a:prstGeom prst="rect">
            <a:avLst/>
          </a:prstGeom>
          <a:ln>
            <a:solidFill>
              <a:srgbClr val="FF0000"/>
            </a:solidFill>
          </a:ln>
        </p:spPr>
      </p:pic>
    </p:spTree>
    <p:extLst>
      <p:ext uri="{BB962C8B-B14F-4D97-AF65-F5344CB8AC3E}">
        <p14:creationId xmlns:p14="http://schemas.microsoft.com/office/powerpoint/2010/main" val="38728664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dissolv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28"/>
                                        </p:tgtEl>
                                      </p:cBhvr>
                                    </p:animEffect>
                                    <p:set>
                                      <p:cBhvr>
                                        <p:cTn id="12" dur="1" fill="hold">
                                          <p:stCondLst>
                                            <p:cond delay="499"/>
                                          </p:stCondLst>
                                        </p:cTn>
                                        <p:tgtEl>
                                          <p:spTgt spid="22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208 -0.11685 L -0.00208 -0.39473 " pathEditMode="relative" rAng="0" ptsTypes="AA">
                                      <p:cBhvr>
                                        <p:cTn id="27" dur="500" fill="hold"/>
                                        <p:tgtEl>
                                          <p:spTgt spid="45"/>
                                        </p:tgtEl>
                                        <p:attrNameLst>
                                          <p:attrName>ppt_x</p:attrName>
                                          <p:attrName>ppt_y</p:attrName>
                                        </p:attrNameLst>
                                      </p:cBhvr>
                                      <p:rCtr x="0" y="-13906"/>
                                    </p:animMotion>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6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65"/>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531813" y="1764792"/>
            <a:ext cx="11125200" cy="13716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r>
              <a:rPr lang="en-US" dirty="0" smtClean="0">
                <a:solidFill>
                  <a:srgbClr val="FFFFFF"/>
                </a:solidFill>
                <a:latin typeface="Calibri"/>
                <a:cs typeface="Arial" charset="0"/>
              </a:rPr>
              <a:t>Mobile Cloud Service Demo</a:t>
            </a:r>
            <a:endParaRPr lang="en-US" dirty="0">
              <a:solidFill>
                <a:srgbClr val="FFFFFF"/>
              </a:solidFill>
              <a:latin typeface="Calibri"/>
            </a:endParaRPr>
          </a:p>
        </p:txBody>
      </p:sp>
      <p:sp>
        <p:nvSpPr>
          <p:cNvPr id="3" name="Slide Number Placeholder 5"/>
          <p:cNvSpPr txBox="1">
            <a:spLocks/>
          </p:cNvSpPr>
          <p:nvPr/>
        </p:nvSpPr>
        <p:spPr>
          <a:xfrm>
            <a:off x="11276011" y="6530076"/>
            <a:ext cx="381661" cy="182880"/>
          </a:xfrm>
          <a:prstGeom prst="rect">
            <a:avLst/>
          </a:prstGeom>
        </p:spPr>
        <p:txBody>
          <a:bodyPr vert="horz" wrap="none" lIns="0" tIns="0" rIns="0" bIns="0" rtlCol="0" anchor="ctr"/>
          <a:lstStyle>
            <a:lvl1pPr>
              <a:defRPr>
                <a:solidFill>
                  <a:srgbClr val="BCC0C4"/>
                </a:solidFill>
              </a:defRPr>
            </a:lvl1pPr>
          </a:lstStyle>
          <a:p>
            <a:pPr algn="r">
              <a:defRPr/>
            </a:pPr>
            <a:fld id="{C51EAA63-D034-42AE-91FA-B13B9518C7BE}" type="slidenum">
              <a:rPr lang="en-US" sz="800" smtClean="0">
                <a:latin typeface="Calibri"/>
              </a:rPr>
              <a:pPr algn="r">
                <a:defRPr/>
              </a:pPr>
              <a:t>14</a:t>
            </a:fld>
            <a:endParaRPr lang="en-US" sz="800" dirty="0">
              <a:latin typeface="Calibri"/>
            </a:endParaRPr>
          </a:p>
        </p:txBody>
      </p:sp>
    </p:spTree>
    <p:extLst>
      <p:ext uri="{BB962C8B-B14F-4D97-AF65-F5344CB8AC3E}">
        <p14:creationId xmlns:p14="http://schemas.microsoft.com/office/powerpoint/2010/main" val="13163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531814" y="292101"/>
            <a:ext cx="8763000" cy="1917700"/>
          </a:xfrm>
        </p:spPr>
        <p:txBody>
          <a:bodyPr/>
          <a:lstStyle/>
          <a:p>
            <a:r>
              <a:rPr lang="en-US" dirty="0" smtClean="0">
                <a:effectLst>
                  <a:outerShdw blurRad="38100" dist="38100" dir="2700000" algn="tl">
                    <a:srgbClr val="000000">
                      <a:alpha val="43137"/>
                    </a:srgbClr>
                  </a:outerShdw>
                </a:effectLst>
              </a:rPr>
              <a:t>Oracle Multi-Channel System of Engagement Solution</a:t>
            </a:r>
            <a:endParaRPr lang="en-US" dirty="0">
              <a:effectLst>
                <a:outerShdw blurRad="38100" dist="38100" dir="2700000" algn="tl">
                  <a:srgbClr val="000000">
                    <a:alpha val="43137"/>
                  </a:srgbClr>
                </a:outerShdw>
              </a:effectLst>
            </a:endParaRPr>
          </a:p>
        </p:txBody>
      </p:sp>
      <p:sp>
        <p:nvSpPr>
          <p:cNvPr id="11" name="Subtitle 10"/>
          <p:cNvSpPr>
            <a:spLocks noGrp="1"/>
          </p:cNvSpPr>
          <p:nvPr>
            <p:ph type="subTitle" idx="1"/>
          </p:nvPr>
        </p:nvSpPr>
        <p:spPr/>
        <p:txBody>
          <a:bodyPr/>
          <a:lstStyle/>
          <a:p>
            <a:r>
              <a:rPr lang="en-US" dirty="0" smtClean="0">
                <a:effectLst>
                  <a:outerShdw blurRad="38100" dist="38100" dir="2700000" algn="tl">
                    <a:srgbClr val="000000">
                      <a:alpha val="43137"/>
                    </a:srgbClr>
                  </a:outerShdw>
                </a:effectLst>
              </a:rPr>
              <a:t>Strategy </a:t>
            </a:r>
            <a:r>
              <a:rPr lang="en-US" dirty="0">
                <a:effectLst>
                  <a:outerShdw blurRad="38100" dist="38100" dir="2700000" algn="tl">
                    <a:srgbClr val="000000">
                      <a:alpha val="43137"/>
                    </a:srgbClr>
                  </a:outerShdw>
                </a:effectLst>
              </a:rPr>
              <a:t>and Overview</a:t>
            </a:r>
          </a:p>
        </p:txBody>
      </p:sp>
      <p:sp>
        <p:nvSpPr>
          <p:cNvPr id="4" name="Footer Placeholder 3"/>
          <p:cNvSpPr>
            <a:spLocks noGrp="1"/>
          </p:cNvSpPr>
          <p:nvPr>
            <p:ph type="ftr" sz="quarter" idx="11"/>
          </p:nvPr>
        </p:nvSpPr>
        <p:spPr/>
        <p:txBody>
          <a:bodyPr/>
          <a:lstStyle/>
          <a:p>
            <a:r>
              <a:rPr lang="en-US" dirty="0" smtClean="0">
                <a:solidFill>
                  <a:srgbClr val="FFFFFF">
                    <a:lumMod val="60000"/>
                    <a:lumOff val="40000"/>
                  </a:srgbClr>
                </a:solidFill>
              </a:rPr>
              <a:t>Oracle Confidential – Internal/Restricted/Highly Restricted</a:t>
            </a:r>
            <a:endParaRPr lang="en-US" dirty="0">
              <a:solidFill>
                <a:srgbClr val="FFFFF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pPr/>
              <a:t>2</a:t>
            </a:fld>
            <a:endParaRPr lang="en-US" dirty="0"/>
          </a:p>
        </p:txBody>
      </p:sp>
      <p:sp>
        <p:nvSpPr>
          <p:cNvPr id="8" name="Text Placeholder 11"/>
          <p:cNvSpPr txBox="1">
            <a:spLocks/>
          </p:cNvSpPr>
          <p:nvPr/>
        </p:nvSpPr>
        <p:spPr>
          <a:xfrm>
            <a:off x="684214" y="3581851"/>
            <a:ext cx="8763000" cy="2514149"/>
          </a:xfrm>
          <a:prstGeom prst="rect">
            <a:avLst/>
          </a:prstGeom>
        </p:spPr>
        <p:txBody>
          <a:bodyPr vert="horz" lIns="0" tIns="0" rIns="0" bIns="0" rtlCol="0">
            <a:noAutofit/>
          </a:bodyPr>
          <a:lstStyle/>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r>
              <a:rPr kumimoji="0" lang="en-US" sz="24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Anirban</a:t>
            </a:r>
            <a:r>
              <a:rPr kumimoji="0" lang="en-US" sz="2400" b="0" i="0" u="none" strike="noStrike" kern="1200" cap="none" spc="0" normalizeH="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 Bagchi</a:t>
            </a:r>
          </a:p>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r>
              <a:rPr lang="en-US" sz="2400" baseline="0" dirty="0" smtClean="0">
                <a:effectLst>
                  <a:outerShdw blurRad="38100" dist="38100" dir="2700000" algn="tl">
                    <a:srgbClr val="000000">
                      <a:alpha val="43137"/>
                    </a:srgbClr>
                  </a:outerShdw>
                </a:effectLst>
              </a:rPr>
              <a:t>Principal</a:t>
            </a:r>
            <a:r>
              <a:rPr lang="en-US" sz="2400" dirty="0" smtClean="0">
                <a:effectLst>
                  <a:outerShdw blurRad="38100" dist="38100" dir="2700000" algn="tl">
                    <a:srgbClr val="000000">
                      <a:alpha val="43137"/>
                    </a:srgbClr>
                  </a:outerShdw>
                </a:effectLst>
              </a:rPr>
              <a:t> Mobility Specialist</a:t>
            </a:r>
          </a:p>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r>
              <a:rPr kumimoji="0" lang="en-US" sz="24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North America</a:t>
            </a:r>
            <a:r>
              <a:rPr kumimoji="0" lang="en-US" sz="2400" b="0" i="0" u="none" strike="noStrike" kern="1200" cap="none" spc="0" normalizeH="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rPr>
              <a:t> Specialized Sales – Mobile &amp; </a:t>
            </a:r>
            <a:r>
              <a:rPr lang="en-US" sz="2400" dirty="0" err="1" smtClean="0">
                <a:effectLst>
                  <a:outerShdw blurRad="38100" dist="38100" dir="2700000" algn="tl">
                    <a:srgbClr val="000000">
                      <a:alpha val="43137"/>
                    </a:srgbClr>
                  </a:outerShdw>
                </a:effectLst>
              </a:rPr>
              <a:t>IoT</a:t>
            </a:r>
            <a:endParaRPr kumimoji="0" lang="en-US" sz="24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endParaRPr kumimoji="0" lang="en-US" sz="24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Tree>
    <p:extLst>
      <p:ext uri="{BB962C8B-B14F-4D97-AF65-F5344CB8AC3E}">
        <p14:creationId xmlns:p14="http://schemas.microsoft.com/office/powerpoint/2010/main" val="19828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4</a:t>
            </a:fld>
            <a:endParaRPr lang="en-US" dirty="0"/>
          </a:p>
        </p:txBody>
      </p:sp>
      <p:sp>
        <p:nvSpPr>
          <p:cNvPr id="5" name="Title 4"/>
          <p:cNvSpPr>
            <a:spLocks noGrp="1"/>
          </p:cNvSpPr>
          <p:nvPr>
            <p:ph type="title"/>
          </p:nvPr>
        </p:nvSpPr>
        <p:spPr>
          <a:xfrm>
            <a:off x="519780" y="298116"/>
            <a:ext cx="11125200" cy="616284"/>
          </a:xfrm>
        </p:spPr>
        <p:txBody>
          <a:bodyPr/>
          <a:lstStyle/>
          <a:p>
            <a:r>
              <a:rPr lang="en-US" dirty="0" smtClean="0"/>
              <a:t>Lets start with a Mobile App. A simple HR Mobile App</a:t>
            </a:r>
            <a:endParaRPr lang="en-US" dirty="0"/>
          </a:p>
        </p:txBody>
      </p:sp>
      <p:pic>
        <p:nvPicPr>
          <p:cNvPr id="8" name="e13d2e2a-8b13-42bb-830a-be394222be36" descr="91996589-95B0-4597-9162-45B61DB7F8AF@us"/>
          <p:cNvPicPr>
            <a:picLocks noChangeArrowheads="1"/>
          </p:cNvPicPr>
          <p:nvPr/>
        </p:nvPicPr>
        <p:blipFill>
          <a:blip r:embed="rId3" cstate="print"/>
          <a:stretch>
            <a:fillRect/>
          </a:stretch>
        </p:blipFill>
        <p:spPr bwMode="auto">
          <a:xfrm>
            <a:off x="2811544" y="1311442"/>
            <a:ext cx="6545179" cy="4860757"/>
          </a:xfrm>
          <a:prstGeom prst="rect">
            <a:avLst/>
          </a:prstGeom>
          <a:noFill/>
          <a:ln w="9525">
            <a:noFill/>
            <a:miter lim="800000"/>
            <a:headEnd/>
            <a:tailEnd/>
          </a:ln>
        </p:spPr>
      </p:pic>
    </p:spTree>
    <p:extLst>
      <p:ext uri="{BB962C8B-B14F-4D97-AF65-F5344CB8AC3E}">
        <p14:creationId xmlns:p14="http://schemas.microsoft.com/office/powerpoint/2010/main" val="1763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5</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Let’s decompose this app</a:t>
            </a:r>
            <a:endParaRPr lang="en-US" dirty="0"/>
          </a:p>
        </p:txBody>
      </p:sp>
      <p:pic>
        <p:nvPicPr>
          <p:cNvPr id="15" name="Picture 2"/>
          <p:cNvPicPr>
            <a:picLocks noChangeArrowheads="1"/>
          </p:cNvPicPr>
          <p:nvPr/>
        </p:nvPicPr>
        <p:blipFill>
          <a:blip r:embed="rId3" cstate="print"/>
          <a:stretch>
            <a:fillRect/>
          </a:stretch>
        </p:blipFill>
        <p:spPr bwMode="auto">
          <a:xfrm>
            <a:off x="2825658" y="1263317"/>
            <a:ext cx="6691321" cy="4829474"/>
          </a:xfrm>
          <a:prstGeom prst="rect">
            <a:avLst/>
          </a:prstGeom>
          <a:noFill/>
          <a:ln w="9525">
            <a:noFill/>
            <a:miter lim="800000"/>
            <a:headEnd/>
            <a:tailEnd/>
          </a:ln>
          <a:effectLst/>
        </p:spPr>
      </p:pic>
    </p:spTree>
    <p:extLst>
      <p:ext uri="{BB962C8B-B14F-4D97-AF65-F5344CB8AC3E}">
        <p14:creationId xmlns:p14="http://schemas.microsoft.com/office/powerpoint/2010/main" val="38019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6</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And map it to the systems of record</a:t>
            </a:r>
            <a:endParaRPr lang="en-US" dirty="0"/>
          </a:p>
        </p:txBody>
      </p:sp>
      <p:pic>
        <p:nvPicPr>
          <p:cNvPr id="6" name="Picture 2"/>
          <p:cNvPicPr>
            <a:picLocks noChangeArrowheads="1"/>
          </p:cNvPicPr>
          <p:nvPr/>
        </p:nvPicPr>
        <p:blipFill>
          <a:blip r:embed="rId3" cstate="print"/>
          <a:stretch>
            <a:fillRect/>
          </a:stretch>
        </p:blipFill>
        <p:spPr bwMode="auto">
          <a:xfrm>
            <a:off x="2813626" y="1282566"/>
            <a:ext cx="6474753" cy="5021981"/>
          </a:xfrm>
          <a:prstGeom prst="rect">
            <a:avLst/>
          </a:prstGeom>
          <a:noFill/>
          <a:ln w="9525">
            <a:noFill/>
            <a:miter lim="800000"/>
            <a:headEnd/>
            <a:tailEnd/>
          </a:ln>
          <a:effectLst/>
        </p:spPr>
      </p:pic>
    </p:spTree>
    <p:extLst>
      <p:ext uri="{BB962C8B-B14F-4D97-AF65-F5344CB8AC3E}">
        <p14:creationId xmlns:p14="http://schemas.microsoft.com/office/powerpoint/2010/main" val="24325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7</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38730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8</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352508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bwMode="gray"/>
        <p:txBody>
          <a:bodyPr/>
          <a:lstStyle/>
          <a:p>
            <a:fld id="{C51EAA63-D034-42AE-91FA-B13B9518C7BE}" type="slidenum">
              <a:rPr lang="en-US" smtClean="0"/>
              <a:pPr/>
              <a:t>9</a:t>
            </a:fld>
            <a:endParaRPr lang="en-US" dirty="0"/>
          </a:p>
        </p:txBody>
      </p:sp>
      <p:sp>
        <p:nvSpPr>
          <p:cNvPr id="9" name="Title 8"/>
          <p:cNvSpPr>
            <a:spLocks noGrp="1"/>
          </p:cNvSpPr>
          <p:nvPr>
            <p:ph type="title"/>
          </p:nvPr>
        </p:nvSpPr>
        <p:spPr bwMode="gray">
          <a:xfrm>
            <a:off x="671639" y="373099"/>
            <a:ext cx="10786486" cy="580674"/>
          </a:xfrm>
        </p:spPr>
        <p:txBody>
          <a:bodyPr/>
          <a:lstStyle/>
          <a:p>
            <a:pPr lvl="0"/>
            <a:r>
              <a:rPr lang="en-US" dirty="0" smtClean="0"/>
              <a:t>Need approach to develop Multi-Channel solutions</a:t>
            </a:r>
            <a:endParaRPr lang="en-US" dirty="0"/>
          </a:p>
        </p:txBody>
      </p:sp>
      <p:sp>
        <p:nvSpPr>
          <p:cNvPr id="44" name="Freeform 10"/>
          <p:cNvSpPr>
            <a:spLocks noChangeArrowheads="1"/>
          </p:cNvSpPr>
          <p:nvPr/>
        </p:nvSpPr>
        <p:spPr bwMode="gray">
          <a:xfrm flipH="1">
            <a:off x="494972" y="2328243"/>
            <a:ext cx="11389538" cy="981046"/>
          </a:xfrm>
          <a:custGeom>
            <a:avLst/>
            <a:gdLst>
              <a:gd name="T0" fmla="*/ 27797 w 27798"/>
              <a:gd name="T1" fmla="*/ 2392 h 2393"/>
              <a:gd name="T2" fmla="*/ 0 w 27798"/>
              <a:gd name="T3" fmla="*/ 2392 h 2393"/>
              <a:gd name="T4" fmla="*/ 0 w 27798"/>
              <a:gd name="T5" fmla="*/ 0 h 2393"/>
              <a:gd name="T6" fmla="*/ 27797 w 27798"/>
              <a:gd name="T7" fmla="*/ 0 h 2393"/>
              <a:gd name="T8" fmla="*/ 27797 w 27798"/>
              <a:gd name="T9" fmla="*/ 2392 h 2393"/>
            </a:gdLst>
            <a:ahLst/>
            <a:cxnLst>
              <a:cxn ang="0">
                <a:pos x="T0" y="T1"/>
              </a:cxn>
              <a:cxn ang="0">
                <a:pos x="T2" y="T3"/>
              </a:cxn>
              <a:cxn ang="0">
                <a:pos x="T4" y="T5"/>
              </a:cxn>
              <a:cxn ang="0">
                <a:pos x="T6" y="T7"/>
              </a:cxn>
              <a:cxn ang="0">
                <a:pos x="T8" y="T9"/>
              </a:cxn>
            </a:cxnLst>
            <a:rect l="0" t="0" r="r" b="b"/>
            <a:pathLst>
              <a:path w="27798" h="2393">
                <a:moveTo>
                  <a:pt x="27797" y="2392"/>
                </a:moveTo>
                <a:lnTo>
                  <a:pt x="0" y="2392"/>
                </a:lnTo>
                <a:lnTo>
                  <a:pt x="0" y="0"/>
                </a:lnTo>
                <a:lnTo>
                  <a:pt x="27797" y="0"/>
                </a:lnTo>
                <a:lnTo>
                  <a:pt x="27797" y="2392"/>
                </a:lnTo>
              </a:path>
            </a:pathLst>
          </a:custGeom>
          <a:noFill/>
          <a:ln w="9525" cap="flat">
            <a:solidFill>
              <a:srgbClr val="FFFFFF"/>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Content Placeholder 2"/>
          <p:cNvSpPr>
            <a:spLocks noGrp="1"/>
          </p:cNvSpPr>
          <p:nvPr/>
        </p:nvSpPr>
        <p:spPr bwMode="auto">
          <a:xfrm>
            <a:off x="772832" y="1109013"/>
            <a:ext cx="10884840" cy="493397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31775" indent="-231775" algn="l" rtl="0" eaLnBrk="1" fontAlgn="base" hangingPunct="1">
              <a:spcBef>
                <a:spcPct val="35000"/>
              </a:spcBef>
              <a:spcAft>
                <a:spcPct val="0"/>
              </a:spcAft>
              <a:buClr>
                <a:srgbClr val="EE2E24"/>
              </a:buClr>
              <a:buFont typeface="Wingdings" pitchFamily="-65" charset="2"/>
              <a:buChar char="§"/>
              <a:defRPr sz="2600">
                <a:solidFill>
                  <a:schemeClr val="tx1"/>
                </a:solidFill>
                <a:latin typeface="+mn-lt"/>
                <a:ea typeface="+mn-ea"/>
                <a:cs typeface="+mn-cs"/>
              </a:defRPr>
            </a:lvl1pPr>
            <a:lvl2pPr marL="579438" indent="-233363" algn="l" rtl="0" eaLnBrk="1" fontAlgn="base" hangingPunct="1">
              <a:spcBef>
                <a:spcPct val="35000"/>
              </a:spcBef>
              <a:spcAft>
                <a:spcPct val="0"/>
              </a:spcAft>
              <a:buClr>
                <a:srgbClr val="EE2E24"/>
              </a:buClr>
              <a:buFont typeface="Arial" charset="0"/>
              <a:buChar char="–"/>
              <a:defRPr sz="2200">
                <a:solidFill>
                  <a:schemeClr val="tx1"/>
                </a:solidFill>
                <a:latin typeface="+mn-lt"/>
                <a:cs typeface="+mn-cs"/>
              </a:defRPr>
            </a:lvl2pPr>
            <a:lvl3pPr marL="863600" indent="-169863" algn="l" rtl="0" eaLnBrk="1" fontAlgn="base" hangingPunct="1">
              <a:spcBef>
                <a:spcPct val="35000"/>
              </a:spcBef>
              <a:spcAft>
                <a:spcPct val="0"/>
              </a:spcAft>
              <a:buClr>
                <a:srgbClr val="EE2E24"/>
              </a:buClr>
              <a:buChar char="•"/>
              <a:defRPr sz="2000">
                <a:solidFill>
                  <a:schemeClr val="tx1"/>
                </a:solidFill>
                <a:latin typeface="+mn-lt"/>
                <a:cs typeface="+mn-cs"/>
              </a:defRPr>
            </a:lvl3pPr>
            <a:lvl4pPr marL="1146175" indent="-168275" algn="l" rtl="0" eaLnBrk="1" fontAlgn="base" hangingPunct="1">
              <a:spcBef>
                <a:spcPct val="35000"/>
              </a:spcBef>
              <a:spcAft>
                <a:spcPct val="0"/>
              </a:spcAft>
              <a:buChar char="–"/>
              <a:defRPr>
                <a:solidFill>
                  <a:schemeClr val="tx1"/>
                </a:solidFill>
                <a:latin typeface="+mn-lt"/>
                <a:cs typeface="+mn-cs"/>
              </a:defRPr>
            </a:lvl4pPr>
            <a:lvl5pPr marL="1441450" indent="-180975" algn="l" rtl="0" eaLnBrk="1" fontAlgn="base" hangingPunct="1">
              <a:spcBef>
                <a:spcPct val="35000"/>
              </a:spcBef>
              <a:spcAft>
                <a:spcPct val="0"/>
              </a:spcAft>
              <a:buChar char="»"/>
              <a:defRPr i="1">
                <a:solidFill>
                  <a:schemeClr val="tx1"/>
                </a:solidFill>
                <a:latin typeface="+mn-lt"/>
                <a:cs typeface="+mn-cs"/>
              </a:defRPr>
            </a:lvl5pPr>
            <a:lvl6pPr marL="1898650" indent="-180975" algn="l" rtl="0" eaLnBrk="1" fontAlgn="base" hangingPunct="1">
              <a:spcBef>
                <a:spcPct val="35000"/>
              </a:spcBef>
              <a:spcAft>
                <a:spcPct val="0"/>
              </a:spcAft>
              <a:buChar char="»"/>
              <a:defRPr i="1">
                <a:solidFill>
                  <a:schemeClr val="tx1"/>
                </a:solidFill>
                <a:latin typeface="+mn-lt"/>
                <a:cs typeface="+mn-cs"/>
              </a:defRPr>
            </a:lvl6pPr>
            <a:lvl7pPr marL="2355850" indent="-180975" algn="l" rtl="0" eaLnBrk="1" fontAlgn="base" hangingPunct="1">
              <a:spcBef>
                <a:spcPct val="35000"/>
              </a:spcBef>
              <a:spcAft>
                <a:spcPct val="0"/>
              </a:spcAft>
              <a:buChar char="»"/>
              <a:defRPr i="1">
                <a:solidFill>
                  <a:schemeClr val="tx1"/>
                </a:solidFill>
                <a:latin typeface="+mn-lt"/>
                <a:cs typeface="+mn-cs"/>
              </a:defRPr>
            </a:lvl7pPr>
            <a:lvl8pPr marL="2813050" indent="-180975" algn="l" rtl="0" eaLnBrk="1" fontAlgn="base" hangingPunct="1">
              <a:spcBef>
                <a:spcPct val="35000"/>
              </a:spcBef>
              <a:spcAft>
                <a:spcPct val="0"/>
              </a:spcAft>
              <a:buChar char="»"/>
              <a:defRPr i="1">
                <a:solidFill>
                  <a:schemeClr val="tx1"/>
                </a:solidFill>
                <a:latin typeface="+mn-lt"/>
                <a:cs typeface="+mn-cs"/>
              </a:defRPr>
            </a:lvl8pPr>
            <a:lvl9pPr marL="3270250" indent="-180975" algn="l" rtl="0" eaLnBrk="1" fontAlgn="base" hangingPunct="1">
              <a:spcBef>
                <a:spcPct val="35000"/>
              </a:spcBef>
              <a:spcAft>
                <a:spcPct val="0"/>
              </a:spcAft>
              <a:buChar char="»"/>
              <a:defRPr i="1">
                <a:solidFill>
                  <a:schemeClr val="tx1"/>
                </a:solidFill>
                <a:latin typeface="+mn-lt"/>
                <a:cs typeface="+mn-cs"/>
              </a:defRPr>
            </a:lvl9pPr>
          </a:lstStyle>
          <a:p>
            <a:pPr lvl="0"/>
            <a:r>
              <a:rPr lang="en-US" sz="2400" b="1" dirty="0" smtClean="0"/>
              <a:t>System of Engagement</a:t>
            </a:r>
            <a:r>
              <a:rPr lang="en-US" sz="2400" dirty="0" smtClean="0"/>
              <a:t> Driven Design and Development</a:t>
            </a:r>
          </a:p>
          <a:p>
            <a:pPr lvl="1"/>
            <a:r>
              <a:rPr lang="en-US" sz="2000" dirty="0" smtClean="0"/>
              <a:t>End user is most important.</a:t>
            </a:r>
            <a:endParaRPr lang="en-US" sz="2000" dirty="0" smtClean="0"/>
          </a:p>
          <a:p>
            <a:pPr lvl="1"/>
            <a:r>
              <a:rPr lang="en-US" sz="2000" dirty="0" smtClean="0"/>
              <a:t>Application design is based on end users usability requirements</a:t>
            </a:r>
          </a:p>
          <a:p>
            <a:pPr lvl="1"/>
            <a:r>
              <a:rPr lang="en-US" sz="2000" dirty="0" smtClean="0"/>
              <a:t>Top notch consumer market grade end user experience is key to providing a rich system of engagement</a:t>
            </a:r>
          </a:p>
          <a:p>
            <a:pPr lvl="1"/>
            <a:r>
              <a:rPr lang="en-US" sz="2000" dirty="0" smtClean="0"/>
              <a:t>Start immersive app development project top down with the UX definition</a:t>
            </a:r>
            <a:r>
              <a:rPr lang="en-US" sz="2000" smtClean="0"/>
              <a:t>, defining what </a:t>
            </a:r>
            <a:r>
              <a:rPr lang="en-US" sz="2000" dirty="0" smtClean="0"/>
              <a:t>end users want to see, feel and experience. </a:t>
            </a:r>
            <a:endParaRPr lang="en-US" sz="2000" dirty="0" smtClean="0"/>
          </a:p>
          <a:p>
            <a:pPr lvl="0"/>
            <a:r>
              <a:rPr lang="en-US" sz="2400" b="1" dirty="0" smtClean="0"/>
              <a:t>System </a:t>
            </a:r>
            <a:r>
              <a:rPr lang="en-US" sz="2400" b="1" dirty="0" smtClean="0"/>
              <a:t>of Record</a:t>
            </a:r>
            <a:r>
              <a:rPr lang="en-US" sz="2400" dirty="0" smtClean="0"/>
              <a:t> Agnostic Approach - </a:t>
            </a:r>
            <a:r>
              <a:rPr lang="en-US" sz="2400" b="1" dirty="0"/>
              <a:t>API Hub </a:t>
            </a:r>
            <a:r>
              <a:rPr lang="en-US" sz="2400" dirty="0"/>
              <a:t>on the Cloud </a:t>
            </a:r>
            <a:endParaRPr lang="en-US" sz="2400" dirty="0" smtClean="0"/>
          </a:p>
          <a:p>
            <a:pPr lvl="1"/>
            <a:r>
              <a:rPr lang="en-US" sz="1800" dirty="0" smtClean="0"/>
              <a:t>APIs will provide the abstraction to the data and process.</a:t>
            </a:r>
            <a:endParaRPr lang="en-US" sz="1800" dirty="0" smtClean="0"/>
          </a:p>
          <a:p>
            <a:pPr lvl="1"/>
            <a:r>
              <a:rPr lang="en-US" sz="1800" dirty="0" smtClean="0"/>
              <a:t>Data </a:t>
            </a:r>
            <a:r>
              <a:rPr lang="en-US" sz="1800" dirty="0" smtClean="0"/>
              <a:t>and process can be anywhere, on-</a:t>
            </a:r>
            <a:r>
              <a:rPr lang="en-US" sz="1800" dirty="0" err="1" smtClean="0"/>
              <a:t>prem</a:t>
            </a:r>
            <a:r>
              <a:rPr lang="en-US" sz="1800" dirty="0"/>
              <a:t>/</a:t>
            </a:r>
            <a:r>
              <a:rPr lang="en-US" sz="1800" dirty="0" smtClean="0"/>
              <a:t>cloud, new/existing, </a:t>
            </a:r>
            <a:r>
              <a:rPr lang="en-US" sz="1800" dirty="0" smtClean="0"/>
              <a:t>DB/SaaS.</a:t>
            </a:r>
          </a:p>
          <a:p>
            <a:pPr lvl="1"/>
            <a:r>
              <a:rPr lang="en-US" sz="1800" dirty="0"/>
              <a:t>Create and manage </a:t>
            </a:r>
            <a:r>
              <a:rPr lang="en-US" sz="1800" dirty="0" smtClean="0"/>
              <a:t>enterprise APIs </a:t>
            </a:r>
            <a:r>
              <a:rPr lang="en-US" sz="1800" dirty="0"/>
              <a:t>on the cloud</a:t>
            </a:r>
          </a:p>
          <a:p>
            <a:pPr lvl="1"/>
            <a:r>
              <a:rPr lang="en-US" sz="1800" dirty="0" smtClean="0"/>
              <a:t>API </a:t>
            </a:r>
            <a:r>
              <a:rPr lang="en-US" sz="1800" dirty="0" smtClean="0"/>
              <a:t>provides agility for fast change  </a:t>
            </a:r>
          </a:p>
          <a:p>
            <a:pPr lvl="1"/>
            <a:r>
              <a:rPr lang="en-US" sz="1800" dirty="0" smtClean="0"/>
              <a:t>API contracts ensure rapid parallel development </a:t>
            </a:r>
            <a:r>
              <a:rPr lang="en-US" sz="1800" dirty="0" smtClean="0"/>
              <a:t>of multi-channel </a:t>
            </a:r>
            <a:r>
              <a:rPr lang="en-US" sz="1800" dirty="0" smtClean="0"/>
              <a:t>UX and </a:t>
            </a:r>
            <a:r>
              <a:rPr lang="en-US" sz="1800" dirty="0" smtClean="0"/>
              <a:t>services.</a:t>
            </a:r>
            <a:endParaRPr lang="en-US" sz="1800" dirty="0" smtClean="0"/>
          </a:p>
          <a:p>
            <a:pPr marL="346075" lvl="1" indent="0">
              <a:buNone/>
            </a:pPr>
            <a:r>
              <a:rPr lang="en-US" sz="1600" dirty="0" smtClean="0"/>
              <a:t> </a:t>
            </a:r>
          </a:p>
        </p:txBody>
      </p:sp>
    </p:spTree>
    <p:extLst>
      <p:ext uri="{BB962C8B-B14F-4D97-AF65-F5344CB8AC3E}">
        <p14:creationId xmlns:p14="http://schemas.microsoft.com/office/powerpoint/2010/main" val="14291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3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NEW.potx</Template>
  <TotalTime>3591</TotalTime>
  <Words>1474</Words>
  <Application>Microsoft Office PowerPoint</Application>
  <PresentationFormat>Custom</PresentationFormat>
  <Paragraphs>219</Paragraphs>
  <Slides>14</Slides>
  <Notes>13</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ＭＳ Ｐゴシック</vt:lpstr>
      <vt:lpstr>Arial</vt:lpstr>
      <vt:lpstr>Calibri</vt:lpstr>
      <vt:lpstr>Wingdings</vt:lpstr>
      <vt:lpstr>NEW</vt:lpstr>
      <vt:lpstr>3_NEW</vt:lpstr>
      <vt:lpstr>PowerPoint Presentation</vt:lpstr>
      <vt:lpstr>Oracle Multi-Channel System of Engagement Solution</vt:lpstr>
      <vt:lpstr>PowerPoint Presentation</vt:lpstr>
      <vt:lpstr>Lets start with a Mobile App. A simple HR Mobile App</vt:lpstr>
      <vt:lpstr>Let’s decompose this app</vt:lpstr>
      <vt:lpstr>And map it to the systems of record</vt:lpstr>
      <vt:lpstr>This simple app soon became complicated to develop…</vt:lpstr>
      <vt:lpstr>This simple app soon became complicated to develop…</vt:lpstr>
      <vt:lpstr>Need approach to develop Multi-Channel solutions</vt:lpstr>
      <vt:lpstr>The Answer – Mobile Cloud Service</vt:lpstr>
      <vt:lpstr>Oracle Mobile Cloud Service </vt:lpstr>
      <vt:lpstr>Geared for all involved Personas</vt:lpstr>
      <vt:lpstr>Oracle Mobile Cloud Service</vt:lpstr>
      <vt:lpstr>PowerPoint Presentation</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252</cp:revision>
  <dcterms:created xsi:type="dcterms:W3CDTF">2014-09-25T07:39:28Z</dcterms:created>
  <dcterms:modified xsi:type="dcterms:W3CDTF">2015-07-30T02:26:06Z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